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Source Han Sans KR Heavy" charset="1" panose="020B0A00000000000000"/>
      <p:regular r:id="rId30"/>
    </p:embeddedFont>
    <p:embeddedFont>
      <p:font typeface="Source Han Sans KR Bold" charset="1" panose="020B0800000000000000"/>
      <p:regular r:id="rId31"/>
    </p:embeddedFont>
    <p:embeddedFont>
      <p:font typeface="Source Han Sans KR Medium" charset="1" panose="020B0600000000000000"/>
      <p:regular r:id="rId32"/>
    </p:embeddedFont>
    <p:embeddedFont>
      <p:font typeface="Canva Sans Bold" charset="1" panose="020B0803030501040103"/>
      <p:regular r:id="rId33"/>
    </p:embeddedFont>
    <p:embeddedFont>
      <p:font typeface="Canva Sans" charset="1" panose="020B0503030501040103"/>
      <p:regular r:id="rId34"/>
    </p:embeddedFont>
    <p:embeddedFont>
      <p:font typeface="Source Han Sans KR" charset="1" panose="020B0400000000000000"/>
      <p:regular r:id="rId35"/>
    </p:embeddedFont>
    <p:embeddedFont>
      <p:font typeface="TT Commons Pro Bold" charset="1" panose="020B01030301020202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https://github.com/google-research/bert/blob/master/multilingual.md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40167" y="-875714"/>
            <a:ext cx="18651718" cy="18651718"/>
          </a:xfrm>
          <a:custGeom>
            <a:avLst/>
            <a:gdLst/>
            <a:ahLst/>
            <a:cxnLst/>
            <a:rect r="r" b="b" t="t" l="l"/>
            <a:pathLst>
              <a:path h="18651718" w="18651718">
                <a:moveTo>
                  <a:pt x="0" y="0"/>
                </a:moveTo>
                <a:lnTo>
                  <a:pt x="18651718" y="0"/>
                </a:lnTo>
                <a:lnTo>
                  <a:pt x="18651718" y="18651718"/>
                </a:lnTo>
                <a:lnTo>
                  <a:pt x="0" y="18651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27331" y="2531238"/>
            <a:ext cx="10942143" cy="2557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60"/>
              </a:lnSpc>
            </a:pPr>
            <a:r>
              <a:rPr lang="en-US" sz="8000">
                <a:solidFill>
                  <a:srgbClr val="0F148D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텍스트-음성 데이터 기반 멀티모달 감정 분류 모델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27331" y="8402520"/>
            <a:ext cx="6382122" cy="45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4"/>
              </a:lnSpc>
            </a:pPr>
            <a:r>
              <a:rPr lang="en-US" sz="2696" spc="-80">
                <a:solidFill>
                  <a:srgbClr val="0069F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 23기 김무연 김윤주 박혜원 백다은 송여경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27331" y="1668964"/>
            <a:ext cx="805677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422">
                <a:solidFill>
                  <a:srgbClr val="0069F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BOAZ 분석 23기 미니프로젝트1 2조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67489" y="-2097858"/>
            <a:ext cx="14482716" cy="14482716"/>
          </a:xfrm>
          <a:custGeom>
            <a:avLst/>
            <a:gdLst/>
            <a:ahLst/>
            <a:cxnLst/>
            <a:rect r="r" b="b" t="t" l="l"/>
            <a:pathLst>
              <a:path h="14482716" w="14482716">
                <a:moveTo>
                  <a:pt x="0" y="0"/>
                </a:moveTo>
                <a:lnTo>
                  <a:pt x="14482717" y="0"/>
                </a:lnTo>
                <a:lnTo>
                  <a:pt x="14482717" y="14482716"/>
                </a:lnTo>
                <a:lnTo>
                  <a:pt x="0" y="14482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761752" y="1074277"/>
            <a:ext cx="12609238" cy="2021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128875" y="6104979"/>
            <a:ext cx="9373584" cy="3313077"/>
          </a:xfrm>
          <a:custGeom>
            <a:avLst/>
            <a:gdLst/>
            <a:ahLst/>
            <a:cxnLst/>
            <a:rect r="r" b="b" t="t" l="l"/>
            <a:pathLst>
              <a:path h="3313077" w="9373584">
                <a:moveTo>
                  <a:pt x="0" y="0"/>
                </a:moveTo>
                <a:lnTo>
                  <a:pt x="9373584" y="0"/>
                </a:lnTo>
                <a:lnTo>
                  <a:pt x="9373584" y="3313077"/>
                </a:lnTo>
                <a:lnTo>
                  <a:pt x="0" y="3313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86957" y="5000658"/>
            <a:ext cx="4773825" cy="2586304"/>
          </a:xfrm>
          <a:custGeom>
            <a:avLst/>
            <a:gdLst/>
            <a:ahLst/>
            <a:cxnLst/>
            <a:rect r="r" b="b" t="t" l="l"/>
            <a:pathLst>
              <a:path h="2586304" w="4773825">
                <a:moveTo>
                  <a:pt x="0" y="0"/>
                </a:moveTo>
                <a:lnTo>
                  <a:pt x="4773825" y="0"/>
                </a:lnTo>
                <a:lnTo>
                  <a:pt x="4773825" y="2586303"/>
                </a:lnTo>
                <a:lnTo>
                  <a:pt x="0" y="25863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41805" y="4715421"/>
            <a:ext cx="4158484" cy="856158"/>
          </a:xfrm>
          <a:custGeom>
            <a:avLst/>
            <a:gdLst/>
            <a:ahLst/>
            <a:cxnLst/>
            <a:rect r="r" b="b" t="t" l="l"/>
            <a:pathLst>
              <a:path h="856158" w="4158484">
                <a:moveTo>
                  <a:pt x="0" y="0"/>
                </a:moveTo>
                <a:lnTo>
                  <a:pt x="4158484" y="0"/>
                </a:lnTo>
                <a:lnTo>
                  <a:pt x="4158484" y="856158"/>
                </a:lnTo>
                <a:lnTo>
                  <a:pt x="0" y="856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97103" y="795626"/>
            <a:ext cx="220875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3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모델 설명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7103" y="1564472"/>
            <a:ext cx="8903284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3.2 오디오 [ResNet (MFCC)]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7103" y="2278068"/>
            <a:ext cx="8903284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3500" spc="-105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ResNet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7103" y="3001967"/>
            <a:ext cx="3676766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① Residual Learning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12126" y="3001967"/>
            <a:ext cx="5029851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② Identity Mapping by Shortcuts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5605" y="3596500"/>
            <a:ext cx="7182296" cy="870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3"/>
              </a:lnSpc>
              <a:spcBef>
                <a:spcPct val="0"/>
              </a:spcBef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입력 layer를 다시 이용하는 residual function을 사용하여</a:t>
            </a:r>
          </a:p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더 쉬운 최적화와 깊은 네트워크에서의 정확도 향상이 가능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12126" y="3596500"/>
            <a:ext cx="7247409" cy="870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3"/>
              </a:lnSpc>
              <a:spcBef>
                <a:spcPct val="0"/>
              </a:spcBef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모델은 입력과 출력간의 차이를 학습하는 대신,</a:t>
            </a:r>
          </a:p>
          <a:p>
            <a:pPr algn="just">
              <a:lnSpc>
                <a:spcPts val="3593"/>
              </a:lnSpc>
              <a:spcBef>
                <a:spcPct val="0"/>
              </a:spcBef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잔차(residual)를 학습하여 더 효과적인 학습을 이룰 수 있음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11984" y="9585144"/>
            <a:ext cx="429816" cy="34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1995" spc="-59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- 9 -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67489" y="-2097858"/>
            <a:ext cx="14482716" cy="14482716"/>
          </a:xfrm>
          <a:custGeom>
            <a:avLst/>
            <a:gdLst/>
            <a:ahLst/>
            <a:cxnLst/>
            <a:rect r="r" b="b" t="t" l="l"/>
            <a:pathLst>
              <a:path h="14482716" w="14482716">
                <a:moveTo>
                  <a:pt x="0" y="0"/>
                </a:moveTo>
                <a:lnTo>
                  <a:pt x="14482717" y="0"/>
                </a:lnTo>
                <a:lnTo>
                  <a:pt x="14482717" y="14482716"/>
                </a:lnTo>
                <a:lnTo>
                  <a:pt x="0" y="14482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761752" y="1074277"/>
            <a:ext cx="12609238" cy="2021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97103" y="795626"/>
            <a:ext cx="220875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3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모델 설명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7103" y="1564472"/>
            <a:ext cx="8903284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3.2 오디오 [wav2vec 2.0]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7103" y="3228825"/>
            <a:ext cx="14669462" cy="226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2299" spc="-68" u="sng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① Feature Encoder (X -&gt; Z)</a:t>
            </a:r>
          </a:p>
          <a:p>
            <a:pPr algn="l" marL="496569" indent="-248284" lvl="1">
              <a:lnSpc>
                <a:spcPts val="4599"/>
              </a:lnSpc>
              <a:buFont typeface="Arial"/>
              <a:buChar char="•"/>
            </a:pPr>
            <a:r>
              <a:rPr lang="en-US" sz="2299" spc="-68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multi-layer CNN으로 구성</a:t>
            </a:r>
          </a:p>
          <a:p>
            <a:pPr algn="l" marL="496569" indent="-248284" lvl="1">
              <a:lnSpc>
                <a:spcPts val="4599"/>
              </a:lnSpc>
              <a:buFont typeface="Arial"/>
              <a:buChar char="•"/>
            </a:pPr>
            <a:r>
              <a:rPr lang="en-US" sz="2299" spc="-68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원시 음성 신호 sequence 입력값인 X를 입력 받아서 매 시점마다 latent speech representation(z1,…,zT) 출력</a:t>
            </a:r>
          </a:p>
          <a:p>
            <a:pPr algn="l">
              <a:lnSpc>
                <a:spcPts val="45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97103" y="5419258"/>
            <a:ext cx="14669462" cy="226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2299" spc="-68" u="sng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② Quantization module (Z -&gt; Q)</a:t>
            </a:r>
          </a:p>
          <a:p>
            <a:pPr algn="l" marL="496569" indent="-248284" lvl="1">
              <a:lnSpc>
                <a:spcPts val="4599"/>
              </a:lnSpc>
              <a:buFont typeface="Arial"/>
              <a:buChar char="•"/>
            </a:pPr>
            <a:r>
              <a:rPr lang="en-US" sz="2299" spc="-68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일부</a:t>
            </a:r>
            <a:r>
              <a:rPr lang="en-US" sz="2299" spc="-68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Z를 quantization하여 추후 모델이 예측해야 하는 target 으로 사용</a:t>
            </a:r>
          </a:p>
          <a:p>
            <a:pPr algn="l" marL="496569" indent="-248284" lvl="1">
              <a:lnSpc>
                <a:spcPts val="4599"/>
              </a:lnSpc>
              <a:buFont typeface="Arial"/>
              <a:buChar char="•"/>
            </a:pPr>
            <a:r>
              <a:rPr lang="en-US" sz="2299" spc="-68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one-hot vector로 생성</a:t>
            </a:r>
          </a:p>
          <a:p>
            <a:pPr algn="l">
              <a:lnSpc>
                <a:spcPts val="45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97103" y="7747803"/>
            <a:ext cx="16173887" cy="226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2299" spc="-68" u="sng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③ Contexualized Representations with Transformers (Z -&gt; C)</a:t>
            </a:r>
          </a:p>
          <a:p>
            <a:pPr algn="l" marL="496569" indent="-248284" lvl="1">
              <a:lnSpc>
                <a:spcPts val="4599"/>
              </a:lnSpc>
              <a:buFont typeface="Arial"/>
              <a:buChar char="•"/>
            </a:pPr>
            <a:r>
              <a:rPr lang="en-US" sz="2299" spc="-68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나머지 z1,…,zT sequence가 입력되면, Transformer에 입력되기 전에 일부가</a:t>
            </a:r>
            <a:r>
              <a:rPr lang="en-US" sz="2299" spc="-68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마스킹되어 quantization된 벡터를 예측하도록 학습</a:t>
            </a:r>
          </a:p>
          <a:p>
            <a:pPr algn="l" marL="496569" indent="-248284" lvl="1">
              <a:lnSpc>
                <a:spcPts val="4599"/>
              </a:lnSpc>
              <a:buFont typeface="Arial"/>
              <a:buChar char="•"/>
            </a:pPr>
            <a:r>
              <a:rPr lang="en-US" sz="2299" spc="-68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transformer 블록에 의해 sequence 내 모든 맥락 정보가 파악된 c1,…,cT sequence 출력</a:t>
            </a:r>
          </a:p>
          <a:p>
            <a:pPr algn="l">
              <a:lnSpc>
                <a:spcPts val="459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391694" y="309128"/>
            <a:ext cx="6506212" cy="3630653"/>
          </a:xfrm>
          <a:custGeom>
            <a:avLst/>
            <a:gdLst/>
            <a:ahLst/>
            <a:cxnLst/>
            <a:rect r="r" b="b" t="t" l="l"/>
            <a:pathLst>
              <a:path h="3630653" w="6506212">
                <a:moveTo>
                  <a:pt x="0" y="0"/>
                </a:moveTo>
                <a:lnTo>
                  <a:pt x="6506212" y="0"/>
                </a:lnTo>
                <a:lnTo>
                  <a:pt x="6506212" y="3630653"/>
                </a:lnTo>
                <a:lnTo>
                  <a:pt x="0" y="3630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97103" y="2278068"/>
            <a:ext cx="8903284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3500" spc="-105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wav2vec 2.0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43561" y="9585144"/>
            <a:ext cx="566663" cy="34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1995" spc="-59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- 10 -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67489" y="-2097858"/>
            <a:ext cx="14482716" cy="14482716"/>
          </a:xfrm>
          <a:custGeom>
            <a:avLst/>
            <a:gdLst/>
            <a:ahLst/>
            <a:cxnLst/>
            <a:rect r="r" b="b" t="t" l="l"/>
            <a:pathLst>
              <a:path h="14482716" w="14482716">
                <a:moveTo>
                  <a:pt x="0" y="0"/>
                </a:moveTo>
                <a:lnTo>
                  <a:pt x="14482717" y="0"/>
                </a:lnTo>
                <a:lnTo>
                  <a:pt x="14482717" y="14482716"/>
                </a:lnTo>
                <a:lnTo>
                  <a:pt x="0" y="14482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761752" y="1074277"/>
            <a:ext cx="12609238" cy="2021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57940" y="4425142"/>
            <a:ext cx="8367760" cy="3458876"/>
          </a:xfrm>
          <a:custGeom>
            <a:avLst/>
            <a:gdLst/>
            <a:ahLst/>
            <a:cxnLst/>
            <a:rect r="r" b="b" t="t" l="l"/>
            <a:pathLst>
              <a:path h="3458876" w="8367760">
                <a:moveTo>
                  <a:pt x="0" y="0"/>
                </a:moveTo>
                <a:lnTo>
                  <a:pt x="8367760" y="0"/>
                </a:lnTo>
                <a:lnTo>
                  <a:pt x="8367760" y="3458876"/>
                </a:lnTo>
                <a:lnTo>
                  <a:pt x="0" y="345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7103" y="795626"/>
            <a:ext cx="220875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3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모델 설명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7103" y="1564472"/>
            <a:ext cx="10220773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3.2 텍스트 - BERT의 파생모델 (KoBERT, Klue-RoBERTa, KoELECTRA)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7940" y="2444755"/>
            <a:ext cx="16173887" cy="122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9898" indent="-344949" lvl="1">
              <a:lnSpc>
                <a:spcPts val="4793"/>
              </a:lnSpc>
              <a:buFont typeface="Arial"/>
              <a:buChar char="•"/>
            </a:pPr>
            <a:r>
              <a:rPr lang="en-US" sz="3195" spc="-9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BERT(Bidirectional Encoder Representation from Transformer)</a:t>
            </a:r>
          </a:p>
          <a:p>
            <a:pPr algn="l">
              <a:lnSpc>
                <a:spcPts val="539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56968" y="3046822"/>
            <a:ext cx="7889796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3"/>
              </a:lnSpc>
              <a:spcBef>
                <a:spcPct val="0"/>
              </a:spcBef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: Transformer의 attention 기법을 이용한 embedding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85639" y="4000863"/>
            <a:ext cx="7685352" cy="5569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7182" indent="-258591" lvl="1">
              <a:lnSpc>
                <a:spcPts val="2970"/>
              </a:lnSpc>
              <a:buFont typeface="Arial"/>
              <a:buChar char="•"/>
            </a:pPr>
            <a:r>
              <a:rPr lang="en-US" sz="2395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transformer Encoder의 multi-head attention mechanism만을 사용</a:t>
            </a:r>
          </a:p>
          <a:p>
            <a:pPr algn="ctr">
              <a:lnSpc>
                <a:spcPts val="2970"/>
              </a:lnSpc>
            </a:pPr>
          </a:p>
          <a:p>
            <a:pPr algn="ctr" marL="517182" indent="-258591" lvl="1">
              <a:lnSpc>
                <a:spcPts val="2970"/>
              </a:lnSpc>
              <a:buFont typeface="Arial"/>
              <a:buChar char="•"/>
            </a:pPr>
            <a:r>
              <a:rPr lang="en-US" sz="2395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토큰 임베딩, 세그먼트 임베딩, 위치 임베딩을 합산하여 BERT의 입력으로 제공됨</a:t>
            </a:r>
          </a:p>
          <a:p>
            <a:pPr algn="ctr">
              <a:lnSpc>
                <a:spcPts val="2970"/>
              </a:lnSpc>
            </a:pPr>
          </a:p>
          <a:p>
            <a:pPr algn="ctr" marL="517182" indent="-258591" lvl="1">
              <a:lnSpc>
                <a:spcPts val="2970"/>
              </a:lnSpc>
              <a:buFont typeface="Arial"/>
              <a:buChar char="•"/>
            </a:pPr>
            <a:r>
              <a:rPr lang="en-US" sz="2395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거대한 말뭉치를 기반으로 MLM, NSP task를 동시에 사용하여 사전 학습</a:t>
            </a:r>
          </a:p>
          <a:p>
            <a:pPr algn="ctr">
              <a:lnSpc>
                <a:spcPts val="2970"/>
              </a:lnSpc>
            </a:pPr>
          </a:p>
          <a:p>
            <a:pPr algn="ctr" marL="517182" indent="-258591" lvl="1">
              <a:lnSpc>
                <a:spcPts val="2970"/>
              </a:lnSpc>
              <a:buFont typeface="Arial"/>
              <a:buChar char="•"/>
            </a:pPr>
            <a:r>
              <a:rPr lang="en-US" sz="2395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MLM : 주어진 입력 문장 중 전체 단어의 15%를 무작위로 마스킹하고 이를 예측하도록 모델을 학습</a:t>
            </a:r>
          </a:p>
          <a:p>
            <a:pPr algn="ctr">
              <a:lnSpc>
                <a:spcPts val="2970"/>
              </a:lnSpc>
            </a:pPr>
          </a:p>
          <a:p>
            <a:pPr algn="ctr" marL="517182" indent="-258591" lvl="1">
              <a:lnSpc>
                <a:spcPts val="2970"/>
              </a:lnSpc>
              <a:buFont typeface="Arial"/>
              <a:buChar char="•"/>
            </a:pPr>
            <a:r>
              <a:rPr lang="en-US" sz="2395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NSP : 두 문장을 입력하고 두 번째 문장이 첫 번째 문장의 다음 문장인지 예측하도록 하는 이진 분류 task</a:t>
            </a:r>
          </a:p>
          <a:p>
            <a:pPr algn="ctr">
              <a:lnSpc>
                <a:spcPts val="297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443561" y="9585144"/>
            <a:ext cx="566663" cy="34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1995" spc="-59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- 11 -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67489" y="-2097858"/>
            <a:ext cx="14482716" cy="14482716"/>
          </a:xfrm>
          <a:custGeom>
            <a:avLst/>
            <a:gdLst/>
            <a:ahLst/>
            <a:cxnLst/>
            <a:rect r="r" b="b" t="t" l="l"/>
            <a:pathLst>
              <a:path h="14482716" w="14482716">
                <a:moveTo>
                  <a:pt x="0" y="0"/>
                </a:moveTo>
                <a:lnTo>
                  <a:pt x="14482717" y="0"/>
                </a:lnTo>
                <a:lnTo>
                  <a:pt x="14482717" y="14482716"/>
                </a:lnTo>
                <a:lnTo>
                  <a:pt x="0" y="14482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761752" y="1074277"/>
            <a:ext cx="12609238" cy="2021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97103" y="4759996"/>
            <a:ext cx="14219155" cy="767008"/>
          </a:xfrm>
          <a:custGeom>
            <a:avLst/>
            <a:gdLst/>
            <a:ahLst/>
            <a:cxnLst/>
            <a:rect r="r" b="b" t="t" l="l"/>
            <a:pathLst>
              <a:path h="767008" w="14219155">
                <a:moveTo>
                  <a:pt x="0" y="0"/>
                </a:moveTo>
                <a:lnTo>
                  <a:pt x="14219155" y="0"/>
                </a:lnTo>
                <a:lnTo>
                  <a:pt x="14219155" y="767008"/>
                </a:lnTo>
                <a:lnTo>
                  <a:pt x="0" y="767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2743" y="5819709"/>
            <a:ext cx="11012597" cy="2837602"/>
          </a:xfrm>
          <a:custGeom>
            <a:avLst/>
            <a:gdLst/>
            <a:ahLst/>
            <a:cxnLst/>
            <a:rect r="r" b="b" t="t" l="l"/>
            <a:pathLst>
              <a:path h="2837602" w="11012597">
                <a:moveTo>
                  <a:pt x="0" y="0"/>
                </a:moveTo>
                <a:lnTo>
                  <a:pt x="11012596" y="0"/>
                </a:lnTo>
                <a:lnTo>
                  <a:pt x="11012596" y="2837601"/>
                </a:lnTo>
                <a:lnTo>
                  <a:pt x="0" y="2837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7103" y="795626"/>
            <a:ext cx="220875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3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모델 설명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7103" y="1564472"/>
            <a:ext cx="8903284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3.2 텍스트 (KoBERT)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5413" y="2236158"/>
            <a:ext cx="16173887" cy="195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-78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구글 </a:t>
            </a:r>
            <a:r>
              <a:rPr lang="en-US" sz="2600" spc="-78" u="sng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  <a:hlinkClick r:id="rId6" tooltip="https://github.com/google-research/bert/blob/master/multilingual.md"/>
              </a:rPr>
              <a:t>BERT base multilingual cased</a:t>
            </a:r>
            <a:r>
              <a:rPr lang="en-US" sz="2600" spc="-78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의 한국어 성능 한계로 SKT-Brain에서 </a:t>
            </a:r>
            <a:r>
              <a:rPr lang="en-US" sz="2600" spc="-78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한국어 자연어 처리를 위해 최적화한 BERT 기반 모델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-78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training set - data : 한국어 위키 / 문장 : 5M / 단어 : 54M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-78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batchsize : 16 / lr : 2e-5 로 text model hyperparameters 통일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443561" y="9585144"/>
            <a:ext cx="566663" cy="34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1995" spc="-59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- 12 -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67489" y="-2097858"/>
            <a:ext cx="14482716" cy="14482716"/>
          </a:xfrm>
          <a:custGeom>
            <a:avLst/>
            <a:gdLst/>
            <a:ahLst/>
            <a:cxnLst/>
            <a:rect r="r" b="b" t="t" l="l"/>
            <a:pathLst>
              <a:path h="14482716" w="14482716">
                <a:moveTo>
                  <a:pt x="0" y="0"/>
                </a:moveTo>
                <a:lnTo>
                  <a:pt x="14482717" y="0"/>
                </a:lnTo>
                <a:lnTo>
                  <a:pt x="14482717" y="14482716"/>
                </a:lnTo>
                <a:lnTo>
                  <a:pt x="0" y="14482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761752" y="1074277"/>
            <a:ext cx="12609238" cy="2021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622545"/>
            <a:ext cx="10924501" cy="2133940"/>
          </a:xfrm>
          <a:custGeom>
            <a:avLst/>
            <a:gdLst/>
            <a:ahLst/>
            <a:cxnLst/>
            <a:rect r="r" b="b" t="t" l="l"/>
            <a:pathLst>
              <a:path h="2133940" w="10924501">
                <a:moveTo>
                  <a:pt x="0" y="0"/>
                </a:moveTo>
                <a:lnTo>
                  <a:pt x="10924501" y="0"/>
                </a:lnTo>
                <a:lnTo>
                  <a:pt x="10924501" y="2133941"/>
                </a:lnTo>
                <a:lnTo>
                  <a:pt x="0" y="2133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7103" y="795626"/>
            <a:ext cx="220875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3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모델 설명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6628" y="1564472"/>
            <a:ext cx="8903284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3.2 텍스트 (RoBERTa)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6628" y="2149480"/>
            <a:ext cx="9533692" cy="49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 spc="-83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RoBERTa : </a:t>
            </a:r>
            <a:r>
              <a:rPr lang="en-US" sz="2799" spc="-83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Robustly Optimized BERT pre-training Approach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7103" y="3044830"/>
            <a:ext cx="8507016" cy="245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-78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MLM task에서 </a:t>
            </a:r>
            <a:r>
              <a:rPr lang="en-US" sz="2600" spc="-78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dymamic masking 적용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-78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BERT와 달리 NSP task 제거 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-78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배치 크기를 키워 학습 속도 및 모델 성능 향상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-78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tokenizer : larger byte-level BPE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-78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original BERT보다 훨씬 큰 데이터셋 사용 16GB -&gt; 160GB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100450"/>
            <a:ext cx="16230600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2800" spc="-84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Klue-Roberta : KLUE(Korean Language Understanding Evaluation) 한국어에 특화된 대규모 텍스트 데이터를 사용하여 학습됨.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43561" y="9585144"/>
            <a:ext cx="566663" cy="34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1995" spc="-59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- 13 -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67489" y="-2097858"/>
            <a:ext cx="14482716" cy="14482716"/>
          </a:xfrm>
          <a:custGeom>
            <a:avLst/>
            <a:gdLst/>
            <a:ahLst/>
            <a:cxnLst/>
            <a:rect r="r" b="b" t="t" l="l"/>
            <a:pathLst>
              <a:path h="14482716" w="14482716">
                <a:moveTo>
                  <a:pt x="0" y="0"/>
                </a:moveTo>
                <a:lnTo>
                  <a:pt x="14482717" y="0"/>
                </a:lnTo>
                <a:lnTo>
                  <a:pt x="14482717" y="14482716"/>
                </a:lnTo>
                <a:lnTo>
                  <a:pt x="0" y="14482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761752" y="1074277"/>
            <a:ext cx="12609238" cy="2021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524988" y="3176448"/>
            <a:ext cx="11238023" cy="2871939"/>
          </a:xfrm>
          <a:custGeom>
            <a:avLst/>
            <a:gdLst/>
            <a:ahLst/>
            <a:cxnLst/>
            <a:rect r="r" b="b" t="t" l="l"/>
            <a:pathLst>
              <a:path h="2871939" w="11238023">
                <a:moveTo>
                  <a:pt x="0" y="0"/>
                </a:moveTo>
                <a:lnTo>
                  <a:pt x="11238024" y="0"/>
                </a:lnTo>
                <a:lnTo>
                  <a:pt x="11238024" y="2871939"/>
                </a:lnTo>
                <a:lnTo>
                  <a:pt x="0" y="2871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7103" y="795626"/>
            <a:ext cx="220875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3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모델 설명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7103" y="1564472"/>
            <a:ext cx="8903284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3.2 텍스트 (KoELECTRA)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7103" y="2149480"/>
            <a:ext cx="13962102" cy="49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3"/>
              </a:lnSpc>
              <a:spcBef>
                <a:spcPct val="0"/>
              </a:spcBef>
            </a:pPr>
            <a:r>
              <a:rPr lang="en-US" sz="2795" spc="-83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Electra </a:t>
            </a:r>
            <a:r>
              <a:rPr lang="en-US" sz="2795" spc="-83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: Efficiently Learning an Encoder that Classifies Token Replacements Accurately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4029" y="6577370"/>
            <a:ext cx="16904137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3"/>
              </a:lnSpc>
              <a:spcBef>
                <a:spcPct val="0"/>
              </a:spcBef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기존의 BERT와 같은 MLM 학습이 아닌Generator(G), discriminator(D)를 이용한 RTD(Replaced Token Detection) pre-training 학습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4504" y="7276677"/>
            <a:ext cx="16625455" cy="870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3"/>
              </a:lnSpc>
              <a:spcBef>
                <a:spcPct val="0"/>
              </a:spcBef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실제 orgin 데이터(input token)을 Generator 에서 replaced token, 혹은 origin token으로 바꾸고, </a:t>
            </a:r>
          </a:p>
          <a:p>
            <a:pPr algn="ctr">
              <a:lnSpc>
                <a:spcPts val="3593"/>
              </a:lnSpc>
              <a:spcBef>
                <a:spcPct val="0"/>
              </a:spcBef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이를 Discriminator 에서 이게 origin token 인지 replaced token 인지에 대해 판별하는 프로세스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43561" y="9585144"/>
            <a:ext cx="566663" cy="34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1995" spc="-59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- 14 -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67489" y="-2097858"/>
            <a:ext cx="14482716" cy="14482716"/>
          </a:xfrm>
          <a:custGeom>
            <a:avLst/>
            <a:gdLst/>
            <a:ahLst/>
            <a:cxnLst/>
            <a:rect r="r" b="b" t="t" l="l"/>
            <a:pathLst>
              <a:path h="14482716" w="14482716">
                <a:moveTo>
                  <a:pt x="0" y="0"/>
                </a:moveTo>
                <a:lnTo>
                  <a:pt x="14482717" y="0"/>
                </a:lnTo>
                <a:lnTo>
                  <a:pt x="14482717" y="14482716"/>
                </a:lnTo>
                <a:lnTo>
                  <a:pt x="0" y="14482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761752" y="1074277"/>
            <a:ext cx="12609238" cy="2021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97103" y="7045566"/>
            <a:ext cx="15285562" cy="683699"/>
          </a:xfrm>
          <a:custGeom>
            <a:avLst/>
            <a:gdLst/>
            <a:ahLst/>
            <a:cxnLst/>
            <a:rect r="r" b="b" t="t" l="l"/>
            <a:pathLst>
              <a:path h="683699" w="15285562">
                <a:moveTo>
                  <a:pt x="0" y="0"/>
                </a:moveTo>
                <a:lnTo>
                  <a:pt x="15285562" y="0"/>
                </a:lnTo>
                <a:lnTo>
                  <a:pt x="15285562" y="683699"/>
                </a:lnTo>
                <a:lnTo>
                  <a:pt x="0" y="683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7103" y="3060510"/>
            <a:ext cx="8972498" cy="2908731"/>
          </a:xfrm>
          <a:custGeom>
            <a:avLst/>
            <a:gdLst/>
            <a:ahLst/>
            <a:cxnLst/>
            <a:rect r="r" b="b" t="t" l="l"/>
            <a:pathLst>
              <a:path h="2908731" w="8972498">
                <a:moveTo>
                  <a:pt x="0" y="0"/>
                </a:moveTo>
                <a:lnTo>
                  <a:pt x="8972498" y="0"/>
                </a:lnTo>
                <a:lnTo>
                  <a:pt x="8972498" y="2908731"/>
                </a:lnTo>
                <a:lnTo>
                  <a:pt x="0" y="29087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7103" y="795626"/>
            <a:ext cx="220875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3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모델 설명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7103" y="1564472"/>
            <a:ext cx="8903284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3.2 텍스트 (KoELECTRA)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7103" y="2216155"/>
            <a:ext cx="12367944" cy="49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3"/>
              </a:lnSpc>
              <a:spcBef>
                <a:spcPct val="0"/>
              </a:spcBef>
            </a:pPr>
            <a:r>
              <a:rPr lang="en-US" sz="2795" spc="-83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KoELECTRA - ELECTRA의 한국어버전 language model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87444" y="3960434"/>
            <a:ext cx="6271856" cy="106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7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Model : </a:t>
            </a: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KoELECTRA-base / KoELECTRA-Small </a:t>
            </a:r>
          </a:p>
          <a:p>
            <a:pPr algn="ctr">
              <a:lnSpc>
                <a:spcPts val="4407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Version : v1,2,3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7103" y="6350241"/>
            <a:ext cx="8760117" cy="510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사용 모델 : KoELECTRA-base v3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43561" y="9585144"/>
            <a:ext cx="566663" cy="34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1995" spc="-59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- 15 -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75376" y="-3778969"/>
            <a:ext cx="8715103" cy="8715103"/>
          </a:xfrm>
          <a:custGeom>
            <a:avLst/>
            <a:gdLst/>
            <a:ahLst/>
            <a:cxnLst/>
            <a:rect r="r" b="b" t="t" l="l"/>
            <a:pathLst>
              <a:path h="8715103" w="8715103">
                <a:moveTo>
                  <a:pt x="0" y="0"/>
                </a:moveTo>
                <a:lnTo>
                  <a:pt x="8715103" y="0"/>
                </a:lnTo>
                <a:lnTo>
                  <a:pt x="8715103" y="8715103"/>
                </a:lnTo>
                <a:lnTo>
                  <a:pt x="0" y="8715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761752" y="1074277"/>
            <a:ext cx="12609238" cy="2021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258801" y="2182329"/>
            <a:ext cx="9468091" cy="4158015"/>
          </a:xfrm>
          <a:custGeom>
            <a:avLst/>
            <a:gdLst/>
            <a:ahLst/>
            <a:cxnLst/>
            <a:rect r="r" b="b" t="t" l="l"/>
            <a:pathLst>
              <a:path h="4158015" w="9468091">
                <a:moveTo>
                  <a:pt x="0" y="0"/>
                </a:moveTo>
                <a:lnTo>
                  <a:pt x="9468091" y="0"/>
                </a:lnTo>
                <a:lnTo>
                  <a:pt x="9468091" y="4158015"/>
                </a:lnTo>
                <a:lnTo>
                  <a:pt x="0" y="4158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7103" y="795626"/>
            <a:ext cx="220875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3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모델 설명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7103" y="1564472"/>
            <a:ext cx="8903284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3.3 멀티모달 (RoBERTa, KoELECTRA)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4367" y="3822761"/>
            <a:ext cx="9342102" cy="152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3"/>
              </a:lnSpc>
            </a:pPr>
            <a:r>
              <a:rPr lang="en-US" sz="214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noise : random noise 추가</a:t>
            </a:r>
          </a:p>
          <a:p>
            <a:pPr algn="l">
              <a:lnSpc>
                <a:spcPts val="3003"/>
              </a:lnSpc>
            </a:pPr>
            <a:r>
              <a:rPr lang="en-US" sz="214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stretch: 시간적으로 음성 데이터를 늘리기, 축소하기</a:t>
            </a:r>
          </a:p>
          <a:p>
            <a:pPr algn="l">
              <a:lnSpc>
                <a:spcPts val="3003"/>
              </a:lnSpc>
            </a:pPr>
            <a:r>
              <a:rPr lang="en-US" sz="214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pitch: 음성의 피치 변경</a:t>
            </a:r>
          </a:p>
          <a:p>
            <a:pPr algn="l">
              <a:lnSpc>
                <a:spcPts val="300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97103" y="3147936"/>
            <a:ext cx="6033373" cy="5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0022" indent="-330011" lvl="1">
              <a:lnSpc>
                <a:spcPts val="4279"/>
              </a:lnSpc>
              <a:buFont typeface="Arial"/>
              <a:buChar char="•"/>
            </a:pPr>
            <a:r>
              <a:rPr lang="en-US" sz="3057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data augmentation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2175" y="5501818"/>
            <a:ext cx="3921904" cy="52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2310" indent="-336155" lvl="1">
              <a:lnSpc>
                <a:spcPts val="4359"/>
              </a:lnSpc>
              <a:buFont typeface="Arial"/>
              <a:buChar char="•"/>
            </a:pPr>
            <a:r>
              <a:rPr lang="en-US" sz="3113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extract_features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4367" y="6212150"/>
            <a:ext cx="9342102" cy="152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3"/>
              </a:lnSpc>
            </a:pPr>
            <a:r>
              <a:rPr lang="en-US" sz="214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음성 데이터의 </a:t>
            </a:r>
          </a:p>
          <a:p>
            <a:pPr algn="l">
              <a:lnSpc>
                <a:spcPts val="3003"/>
              </a:lnSpc>
            </a:pPr>
            <a:r>
              <a:rPr lang="en-US" sz="214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Mel_spectogram 추출</a:t>
            </a:r>
          </a:p>
          <a:p>
            <a:pPr algn="l">
              <a:lnSpc>
                <a:spcPts val="3003"/>
              </a:lnSpc>
            </a:pPr>
            <a:r>
              <a:rPr lang="en-US" sz="214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librosa.feature.melspectrogram를 사용해 오디으의 Mel_spectogram계산 </a:t>
            </a:r>
          </a:p>
          <a:p>
            <a:pPr algn="l">
              <a:lnSpc>
                <a:spcPts val="300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2125179"/>
            <a:ext cx="7109643" cy="53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3"/>
              </a:lnSpc>
            </a:pPr>
            <a:r>
              <a:rPr lang="en-US" sz="3167" u="sng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1st Step.음성 데이터 처리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0357" y="8300782"/>
            <a:ext cx="7646938" cy="53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8"/>
              </a:lnSpc>
            </a:pPr>
            <a:r>
              <a:rPr lang="en-US" sz="3170" u="sng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2nd Step. 특성 추출 후, 데이터 프레임 생성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7103" y="9020364"/>
            <a:ext cx="9342102" cy="764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3"/>
              </a:lnSpc>
            </a:pPr>
            <a:r>
              <a:rPr lang="en-US" sz="214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문장과 레이블 추가해서 하나의 벡터로 결합하여 최종 df 생성</a:t>
            </a:r>
          </a:p>
          <a:p>
            <a:pPr algn="l">
              <a:lnSpc>
                <a:spcPts val="300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7443561" y="9585144"/>
            <a:ext cx="566663" cy="34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1995" spc="-59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- 16 -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28852" y="-2965026"/>
            <a:ext cx="8715103" cy="8715103"/>
          </a:xfrm>
          <a:custGeom>
            <a:avLst/>
            <a:gdLst/>
            <a:ahLst/>
            <a:cxnLst/>
            <a:rect r="r" b="b" t="t" l="l"/>
            <a:pathLst>
              <a:path h="8715103" w="8715103">
                <a:moveTo>
                  <a:pt x="0" y="0"/>
                </a:moveTo>
                <a:lnTo>
                  <a:pt x="8715104" y="0"/>
                </a:lnTo>
                <a:lnTo>
                  <a:pt x="8715104" y="8715103"/>
                </a:lnTo>
                <a:lnTo>
                  <a:pt x="0" y="8715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761752" y="1074277"/>
            <a:ext cx="12609238" cy="2021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97103" y="795626"/>
            <a:ext cx="225578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3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모델 설명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7103" y="1564472"/>
            <a:ext cx="8903284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3.3 멀티모달 (RoBERTa, KoELECTRA)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653916" y="4264997"/>
            <a:ext cx="9342102" cy="764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3"/>
              </a:lnSpc>
            </a:pPr>
            <a:r>
              <a:rPr lang="en-US" sz="214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1D 합성곱 신경망(CNN) 기반의 감정 분류 모델</a:t>
            </a:r>
          </a:p>
          <a:p>
            <a:pPr algn="ctr">
              <a:lnSpc>
                <a:spcPts val="300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-950454" y="4855547"/>
            <a:ext cx="9251832" cy="373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68502" indent="-234251" lvl="1">
              <a:lnSpc>
                <a:spcPts val="3037"/>
              </a:lnSpc>
              <a:buFont typeface="Arial"/>
              <a:buChar char="•"/>
            </a:pPr>
            <a:r>
              <a:rPr lang="en-US" sz="216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Conv1D(256, kernel_size=5, strides=1)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843483" y="2242961"/>
            <a:ext cx="10552525" cy="53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8"/>
              </a:lnSpc>
            </a:pPr>
            <a:r>
              <a:rPr lang="en-US" sz="3170" u="sng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3rd Step. train, test 데이터셋 분리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7103" y="3545415"/>
            <a:ext cx="5640065" cy="53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8"/>
              </a:lnSpc>
            </a:pPr>
            <a:r>
              <a:rPr lang="en-US" sz="3170" u="sng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4th Step.custom_model 분석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00429" y="4781692"/>
            <a:ext cx="9342102" cy="764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3"/>
              </a:lnSpc>
            </a:pPr>
            <a:r>
              <a:rPr lang="en-US" sz="214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256개의 필터 사용</a:t>
            </a:r>
          </a:p>
          <a:p>
            <a:pPr algn="ctr">
              <a:lnSpc>
                <a:spcPts val="300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-2091341" y="5366537"/>
            <a:ext cx="9251832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padding = ‘same’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6125" y="5366537"/>
            <a:ext cx="9342102" cy="764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3"/>
              </a:lnSpc>
            </a:pPr>
            <a:r>
              <a:rPr lang="en-US" sz="214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입력데이터와 출력 데이터 크기 동일하게 유지</a:t>
            </a:r>
          </a:p>
          <a:p>
            <a:pPr algn="ctr">
              <a:lnSpc>
                <a:spcPts val="3003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-2091341" y="5950102"/>
            <a:ext cx="9251832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activation = ‘relu’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2414664" y="6514734"/>
            <a:ext cx="9251832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Dropout(0.2)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7694" y="6467109"/>
            <a:ext cx="9342102" cy="383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3"/>
              </a:lnSpc>
            </a:pPr>
            <a:r>
              <a:rPr lang="en-US" sz="214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뉴런 무작위 비활성화 - 과적합 방지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950454" y="7079249"/>
            <a:ext cx="9251832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Dense(units=32, activation='relu')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238272" y="5950102"/>
            <a:ext cx="9342102" cy="383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3"/>
              </a:lnSpc>
            </a:pPr>
            <a:r>
              <a:rPr lang="en-US" sz="214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비선형성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16275" y="7098299"/>
            <a:ext cx="9251832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출력 Layer: Softmax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4448" y="2828500"/>
            <a:ext cx="2520255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scaler 사용(표준화)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9759" y="7919989"/>
            <a:ext cx="7243986" cy="53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8"/>
              </a:lnSpc>
            </a:pPr>
            <a:r>
              <a:rPr lang="en-US" sz="3170" u="sng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5th Step. 토크나이저 로딩/ 텍스트 임베딩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7694" y="8706246"/>
            <a:ext cx="15265715" cy="1145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klue/roberta-base: AutoModel, AutoTokenizer를 사용.</a:t>
            </a:r>
          </a:p>
          <a:p>
            <a:pPr algn="just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monologg/koelectra-base-discriminator: ElectraForPreTraining과 ElectraTokenizer 사용</a:t>
            </a:r>
          </a:p>
          <a:p>
            <a:pPr algn="ctr">
              <a:lnSpc>
                <a:spcPts val="301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7443561" y="9585144"/>
            <a:ext cx="566663" cy="34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1995" spc="-59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- 17 -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28852" y="-2965026"/>
            <a:ext cx="8715103" cy="8715103"/>
          </a:xfrm>
          <a:custGeom>
            <a:avLst/>
            <a:gdLst/>
            <a:ahLst/>
            <a:cxnLst/>
            <a:rect r="r" b="b" t="t" l="l"/>
            <a:pathLst>
              <a:path h="8715103" w="8715103">
                <a:moveTo>
                  <a:pt x="0" y="0"/>
                </a:moveTo>
                <a:lnTo>
                  <a:pt x="8715104" y="0"/>
                </a:lnTo>
                <a:lnTo>
                  <a:pt x="8715104" y="8715103"/>
                </a:lnTo>
                <a:lnTo>
                  <a:pt x="0" y="8715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761752" y="1074277"/>
            <a:ext cx="12609238" cy="2021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3546108"/>
            <a:ext cx="15265715" cy="266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임베딩 생성: 각 사전 학습된 모델에 대해 텍스트 임베딩을 생성</a:t>
            </a:r>
          </a:p>
          <a:p>
            <a:pPr algn="l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분리: train_test_split훈련 세트, 테스트 세트로 분리</a:t>
            </a:r>
          </a:p>
          <a:p>
            <a:pPr algn="l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표준화: StandardScaler를 사용해 훈련 및 테스트 데이터를 표준화</a:t>
            </a:r>
          </a:p>
          <a:p>
            <a:pPr algn="l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차원 확장: 입력 데이터를 모델이 처리할 수 있는 형태로 차원을 확장</a:t>
            </a:r>
          </a:p>
          <a:p>
            <a:pPr algn="l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훈련: custom_model을 사용해 모델을 빌드하고, 훈련을 진행</a:t>
            </a:r>
          </a:p>
          <a:p>
            <a:pPr algn="l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평가: 테스트 데이터를 사용해 모델의 성능을 평가하고 정확도를 출력</a:t>
            </a:r>
          </a:p>
          <a:p>
            <a:pPr algn="ctr">
              <a:lnSpc>
                <a:spcPts val="301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40361" y="8346179"/>
            <a:ext cx="11704591" cy="1025402"/>
          </a:xfrm>
          <a:custGeom>
            <a:avLst/>
            <a:gdLst/>
            <a:ahLst/>
            <a:cxnLst/>
            <a:rect r="r" b="b" t="t" l="l"/>
            <a:pathLst>
              <a:path h="1025402" w="11704591">
                <a:moveTo>
                  <a:pt x="0" y="0"/>
                </a:moveTo>
                <a:lnTo>
                  <a:pt x="11704592" y="0"/>
                </a:lnTo>
                <a:lnTo>
                  <a:pt x="11704592" y="1025402"/>
                </a:lnTo>
                <a:lnTo>
                  <a:pt x="0" y="102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230504"/>
            <a:ext cx="8303639" cy="871201"/>
          </a:xfrm>
          <a:custGeom>
            <a:avLst/>
            <a:gdLst/>
            <a:ahLst/>
            <a:cxnLst/>
            <a:rect r="r" b="b" t="t" l="l"/>
            <a:pathLst>
              <a:path h="871201" w="8303639">
                <a:moveTo>
                  <a:pt x="0" y="0"/>
                </a:moveTo>
                <a:lnTo>
                  <a:pt x="8303639" y="0"/>
                </a:lnTo>
                <a:lnTo>
                  <a:pt x="8303639" y="871202"/>
                </a:lnTo>
                <a:lnTo>
                  <a:pt x="0" y="871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97103" y="795626"/>
            <a:ext cx="225578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3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모델 설명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7103" y="1564472"/>
            <a:ext cx="8903284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3.3 멀티모달 (RoBERTa, KoELECTRA)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741687" y="2223911"/>
            <a:ext cx="10552525" cy="53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8"/>
              </a:lnSpc>
            </a:pPr>
            <a:r>
              <a:rPr lang="en-US" sz="317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6th Step.학습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4224" y="2962543"/>
            <a:ext cx="2520702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scaler 사용(표준화)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206602" y="6158498"/>
            <a:ext cx="10552525" cy="53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8"/>
              </a:lnSpc>
            </a:pPr>
            <a:r>
              <a:rPr lang="en-US" sz="317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batch_size=64, epochs=10로 통일 후 진행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43561" y="9585144"/>
            <a:ext cx="566663" cy="34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1995" spc="-59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- 18 -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0718" y="2862723"/>
            <a:ext cx="14848555" cy="14848555"/>
          </a:xfrm>
          <a:custGeom>
            <a:avLst/>
            <a:gdLst/>
            <a:ahLst/>
            <a:cxnLst/>
            <a:rect r="r" b="b" t="t" l="l"/>
            <a:pathLst>
              <a:path h="14848555" w="14848555">
                <a:moveTo>
                  <a:pt x="0" y="0"/>
                </a:moveTo>
                <a:lnTo>
                  <a:pt x="14848555" y="0"/>
                </a:lnTo>
                <a:lnTo>
                  <a:pt x="14848555" y="14848554"/>
                </a:lnTo>
                <a:lnTo>
                  <a:pt x="0" y="148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60710" y="1275048"/>
            <a:ext cx="2993165" cy="89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713">
                <a:solidFill>
                  <a:srgbClr val="0F148D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목차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56520" y="0"/>
            <a:ext cx="10431480" cy="10287000"/>
            <a:chOff x="0" y="0"/>
            <a:chExt cx="274738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473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47386">
                  <a:moveTo>
                    <a:pt x="0" y="0"/>
                  </a:moveTo>
                  <a:lnTo>
                    <a:pt x="2747386" y="0"/>
                  </a:lnTo>
                  <a:lnTo>
                    <a:pt x="27473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4738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362242" y="1505921"/>
            <a:ext cx="7420036" cy="5106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6"/>
              </a:lnSpc>
            </a:pPr>
            <a:r>
              <a:rPr lang="en-US" sz="3495" spc="-104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0. 팀 소개</a:t>
            </a:r>
          </a:p>
          <a:p>
            <a:pPr algn="l">
              <a:lnSpc>
                <a:spcPts val="6886"/>
              </a:lnSpc>
            </a:pPr>
            <a:r>
              <a:rPr lang="en-US" sz="3495" spc="-104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1. 프로젝트 배경</a:t>
            </a:r>
          </a:p>
          <a:p>
            <a:pPr algn="l">
              <a:lnSpc>
                <a:spcPts val="6886"/>
              </a:lnSpc>
            </a:pPr>
            <a:r>
              <a:rPr lang="en-US" sz="3495" spc="-104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2. 데이터</a:t>
            </a:r>
          </a:p>
          <a:p>
            <a:pPr algn="l">
              <a:lnSpc>
                <a:spcPts val="6886"/>
              </a:lnSpc>
            </a:pPr>
            <a:r>
              <a:rPr lang="en-US" sz="3495" spc="-104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 모델 설명</a:t>
            </a:r>
          </a:p>
          <a:p>
            <a:pPr algn="l">
              <a:lnSpc>
                <a:spcPts val="6886"/>
              </a:lnSpc>
            </a:pPr>
            <a:r>
              <a:rPr lang="en-US" sz="3495" spc="-104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4. 실험</a:t>
            </a:r>
          </a:p>
          <a:p>
            <a:pPr algn="l">
              <a:lnSpc>
                <a:spcPts val="6886"/>
              </a:lnSpc>
            </a:pPr>
            <a:r>
              <a:rPr lang="en-US" sz="3495" spc="-104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5. 의의 및 한계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11984" y="9603453"/>
            <a:ext cx="429816" cy="34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1995" spc="-59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- 1 -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08656" y="6113462"/>
            <a:ext cx="9770865" cy="9770865"/>
          </a:xfrm>
          <a:custGeom>
            <a:avLst/>
            <a:gdLst/>
            <a:ahLst/>
            <a:cxnLst/>
            <a:rect r="r" b="b" t="t" l="l"/>
            <a:pathLst>
              <a:path h="9770865" w="9770865">
                <a:moveTo>
                  <a:pt x="0" y="0"/>
                </a:moveTo>
                <a:lnTo>
                  <a:pt x="9770865" y="0"/>
                </a:lnTo>
                <a:lnTo>
                  <a:pt x="9770865" y="9770865"/>
                </a:lnTo>
                <a:lnTo>
                  <a:pt x="0" y="9770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50944" y="0"/>
            <a:ext cx="12237056" cy="10287000"/>
            <a:chOff x="0" y="0"/>
            <a:chExt cx="322292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229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222928">
                  <a:moveTo>
                    <a:pt x="0" y="0"/>
                  </a:moveTo>
                  <a:lnTo>
                    <a:pt x="3222928" y="0"/>
                  </a:lnTo>
                  <a:lnTo>
                    <a:pt x="32229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2292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4761752" y="1074277"/>
            <a:ext cx="12609238" cy="2021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8343901" y="1901862"/>
          <a:ext cx="7204905" cy="2479652"/>
        </p:xfrm>
        <a:graphic>
          <a:graphicData uri="http://schemas.openxmlformats.org/drawingml/2006/table">
            <a:tbl>
              <a:tblPr/>
              <a:tblGrid>
                <a:gridCol w="2401635"/>
                <a:gridCol w="2401635"/>
                <a:gridCol w="2401635"/>
              </a:tblGrid>
              <a:tr h="8136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KoELECTRA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KLUE-RoBerta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30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0.68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0.70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30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0.69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197103" y="795626"/>
            <a:ext cx="237581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3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실험 결과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3457" y="1835187"/>
            <a:ext cx="8903284" cy="1196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731"/>
              </a:lnSpc>
              <a:buFont typeface="Arial"/>
              <a:buChar char="•"/>
            </a:pPr>
            <a:r>
              <a:rPr lang="en-US" sz="2799" spc="-83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텍스트 단일 모델</a:t>
            </a:r>
          </a:p>
          <a:p>
            <a:pPr algn="l">
              <a:lnSpc>
                <a:spcPts val="4731"/>
              </a:lnSpc>
            </a:pPr>
          </a:p>
          <a:p>
            <a:pPr algn="l">
              <a:lnSpc>
                <a:spcPts val="4731"/>
              </a:lnSpc>
            </a:pPr>
          </a:p>
          <a:p>
            <a:pPr algn="l">
              <a:lnSpc>
                <a:spcPts val="4731"/>
              </a:lnSpc>
            </a:pPr>
          </a:p>
          <a:p>
            <a:pPr algn="l">
              <a:lnSpc>
                <a:spcPts val="4731"/>
              </a:lnSpc>
            </a:pPr>
          </a:p>
          <a:p>
            <a:pPr algn="l" marL="604519" indent="-302260" lvl="1">
              <a:lnSpc>
                <a:spcPts val="4731"/>
              </a:lnSpc>
              <a:buFont typeface="Arial"/>
              <a:buChar char="•"/>
            </a:pPr>
            <a:r>
              <a:rPr lang="en-US" sz="2799" spc="-83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오디오 단일 모델</a:t>
            </a:r>
          </a:p>
          <a:p>
            <a:pPr algn="l">
              <a:lnSpc>
                <a:spcPts val="4731"/>
              </a:lnSpc>
            </a:pPr>
          </a:p>
          <a:p>
            <a:pPr algn="l">
              <a:lnSpc>
                <a:spcPts val="4731"/>
              </a:lnSpc>
            </a:pPr>
          </a:p>
          <a:p>
            <a:pPr algn="l">
              <a:lnSpc>
                <a:spcPts val="4731"/>
              </a:lnSpc>
            </a:pPr>
          </a:p>
          <a:p>
            <a:pPr algn="l">
              <a:lnSpc>
                <a:spcPts val="4731"/>
              </a:lnSpc>
            </a:pPr>
          </a:p>
          <a:p>
            <a:pPr algn="l" marL="604519" indent="-302260" lvl="1">
              <a:lnSpc>
                <a:spcPts val="4731"/>
              </a:lnSpc>
              <a:buFont typeface="Arial"/>
              <a:buChar char="•"/>
            </a:pPr>
            <a:r>
              <a:rPr lang="en-US" sz="2799" spc="-83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멀티모달</a:t>
            </a:r>
          </a:p>
          <a:p>
            <a:pPr algn="l">
              <a:lnSpc>
                <a:spcPts val="4731"/>
              </a:lnSpc>
            </a:pPr>
          </a:p>
          <a:p>
            <a:pPr algn="l">
              <a:lnSpc>
                <a:spcPts val="4731"/>
              </a:lnSpc>
            </a:pPr>
          </a:p>
          <a:p>
            <a:pPr algn="l">
              <a:lnSpc>
                <a:spcPts val="4731"/>
              </a:lnSpc>
            </a:pPr>
          </a:p>
          <a:p>
            <a:pPr algn="l">
              <a:lnSpc>
                <a:spcPts val="4731"/>
              </a:lnSpc>
            </a:pPr>
          </a:p>
          <a:p>
            <a:pPr algn="l">
              <a:lnSpc>
                <a:spcPts val="4731"/>
              </a:lnSpc>
            </a:pPr>
          </a:p>
          <a:p>
            <a:pPr algn="l">
              <a:lnSpc>
                <a:spcPts val="4731"/>
              </a:lnSpc>
            </a:pPr>
          </a:p>
          <a:p>
            <a:pPr algn="l">
              <a:lnSpc>
                <a:spcPts val="4731"/>
              </a:lnSpc>
            </a:pPr>
          </a:p>
          <a:p>
            <a:pPr algn="l">
              <a:lnSpc>
                <a:spcPts val="4731"/>
              </a:lnSpc>
            </a:pPr>
          </a:p>
          <a:p>
            <a:pPr algn="l">
              <a:lnSpc>
                <a:spcPts val="473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443561" y="9585144"/>
            <a:ext cx="566663" cy="34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1995" spc="-59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- 19 -</a:t>
            </a:r>
          </a:p>
        </p:txBody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9144000" y="4686944"/>
          <a:ext cx="5818084" cy="2476500"/>
        </p:xfrm>
        <a:graphic>
          <a:graphicData uri="http://schemas.openxmlformats.org/drawingml/2006/table">
            <a:tbl>
              <a:tblPr/>
              <a:tblGrid>
                <a:gridCol w="2287632"/>
                <a:gridCol w="3530453"/>
              </a:tblGrid>
              <a:tr h="8126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ResNet_Mel-spectrogram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9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0.3679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9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0.2437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7674710" y="7349943"/>
          <a:ext cx="7874096" cy="2489547"/>
        </p:xfrm>
        <a:graphic>
          <a:graphicData uri="http://schemas.openxmlformats.org/drawingml/2006/table">
            <a:tbl>
              <a:tblPr/>
              <a:tblGrid>
                <a:gridCol w="1550478"/>
                <a:gridCol w="3081963"/>
                <a:gridCol w="3241656"/>
              </a:tblGrid>
              <a:tr h="8125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KoELECTRA_Mel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KLUE-RoBerta_Mel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0.36792758107185364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0.6117038726806641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8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0.1979208623126626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0.5977136346400203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28852" y="-2965026"/>
            <a:ext cx="8715103" cy="8715103"/>
          </a:xfrm>
          <a:custGeom>
            <a:avLst/>
            <a:gdLst/>
            <a:ahLst/>
            <a:cxnLst/>
            <a:rect r="r" b="b" t="t" l="l"/>
            <a:pathLst>
              <a:path h="8715103" w="8715103">
                <a:moveTo>
                  <a:pt x="0" y="0"/>
                </a:moveTo>
                <a:lnTo>
                  <a:pt x="8715104" y="0"/>
                </a:lnTo>
                <a:lnTo>
                  <a:pt x="8715104" y="8715103"/>
                </a:lnTo>
                <a:lnTo>
                  <a:pt x="0" y="8715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761752" y="1074277"/>
            <a:ext cx="12609238" cy="2021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97103" y="795626"/>
            <a:ext cx="300918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3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4.1 Ensemble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19617" y="3310183"/>
            <a:ext cx="3666635" cy="36666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E9F1"/>
            </a:solidFill>
            <a:ln w="95250" cap="sq">
              <a:solidFill>
                <a:srgbClr val="AFC4E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096828" y="3310183"/>
            <a:ext cx="3666635" cy="366663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E9F1"/>
            </a:solidFill>
            <a:ln w="95250" cap="sq">
              <a:solidFill>
                <a:srgbClr val="AFC4E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477963" y="3310183"/>
            <a:ext cx="3666635" cy="366663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E9F1"/>
            </a:solidFill>
            <a:ln w="95250" cap="sq">
              <a:solidFill>
                <a:srgbClr val="AFC4E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45651" y="2642864"/>
            <a:ext cx="520869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Text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25797" y="2642864"/>
            <a:ext cx="520869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Audio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06932" y="2642864"/>
            <a:ext cx="520869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Multimodal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8586" y="4864735"/>
            <a:ext cx="52086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Klue-RoBERTa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25797" y="4429770"/>
            <a:ext cx="520869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ResNet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(Mel-spectrogram)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06932" y="4343083"/>
            <a:ext cx="5208696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Klue-RoBERTa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+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Mel-spectrogram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7156" y="8196017"/>
            <a:ext cx="1531368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성능 향상을 목표로 각 모듈 별 가장 높은 성능을 보이는 모델을 채택하여 Ensemble 수행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443561" y="9585144"/>
            <a:ext cx="566663" cy="34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1995" spc="-59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- 20 -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28852" y="-2965026"/>
            <a:ext cx="8715103" cy="8715103"/>
          </a:xfrm>
          <a:custGeom>
            <a:avLst/>
            <a:gdLst/>
            <a:ahLst/>
            <a:cxnLst/>
            <a:rect r="r" b="b" t="t" l="l"/>
            <a:pathLst>
              <a:path h="8715103" w="8715103">
                <a:moveTo>
                  <a:pt x="0" y="0"/>
                </a:moveTo>
                <a:lnTo>
                  <a:pt x="8715104" y="0"/>
                </a:lnTo>
                <a:lnTo>
                  <a:pt x="8715104" y="8715103"/>
                </a:lnTo>
                <a:lnTo>
                  <a:pt x="0" y="8715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761752" y="1074277"/>
            <a:ext cx="12609238" cy="2021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638678" y="3803068"/>
            <a:ext cx="2544671" cy="922527"/>
            <a:chOff x="0" y="0"/>
            <a:chExt cx="670201" cy="2429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70201" cy="242970"/>
            </a:xfrm>
            <a:custGeom>
              <a:avLst/>
              <a:gdLst/>
              <a:ahLst/>
              <a:cxnLst/>
              <a:rect r="r" b="b" t="t" l="l"/>
              <a:pathLst>
                <a:path h="242970" w="670201">
                  <a:moveTo>
                    <a:pt x="0" y="0"/>
                  </a:moveTo>
                  <a:lnTo>
                    <a:pt x="670201" y="0"/>
                  </a:lnTo>
                  <a:lnTo>
                    <a:pt x="670201" y="242970"/>
                  </a:lnTo>
                  <a:lnTo>
                    <a:pt x="0" y="242970"/>
                  </a:lnTo>
                  <a:close/>
                </a:path>
              </a:pathLst>
            </a:custGeom>
            <a:solidFill>
              <a:srgbClr val="EDF28D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670201" cy="309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638678" y="5269764"/>
            <a:ext cx="2544671" cy="922527"/>
            <a:chOff x="0" y="0"/>
            <a:chExt cx="670201" cy="2429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70201" cy="242970"/>
            </a:xfrm>
            <a:custGeom>
              <a:avLst/>
              <a:gdLst/>
              <a:ahLst/>
              <a:cxnLst/>
              <a:rect r="r" b="b" t="t" l="l"/>
              <a:pathLst>
                <a:path h="242970" w="670201">
                  <a:moveTo>
                    <a:pt x="0" y="0"/>
                  </a:moveTo>
                  <a:lnTo>
                    <a:pt x="670201" y="0"/>
                  </a:lnTo>
                  <a:lnTo>
                    <a:pt x="670201" y="242970"/>
                  </a:lnTo>
                  <a:lnTo>
                    <a:pt x="0" y="242970"/>
                  </a:lnTo>
                  <a:close/>
                </a:path>
              </a:pathLst>
            </a:custGeom>
            <a:solidFill>
              <a:srgbClr val="EDF28D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670201" cy="309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638678" y="6735216"/>
            <a:ext cx="2544671" cy="922527"/>
            <a:chOff x="0" y="0"/>
            <a:chExt cx="670201" cy="2429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70201" cy="242970"/>
            </a:xfrm>
            <a:custGeom>
              <a:avLst/>
              <a:gdLst/>
              <a:ahLst/>
              <a:cxnLst/>
              <a:rect r="r" b="b" t="t" l="l"/>
              <a:pathLst>
                <a:path h="242970" w="670201">
                  <a:moveTo>
                    <a:pt x="0" y="0"/>
                  </a:moveTo>
                  <a:lnTo>
                    <a:pt x="670201" y="0"/>
                  </a:lnTo>
                  <a:lnTo>
                    <a:pt x="670201" y="242970"/>
                  </a:lnTo>
                  <a:lnTo>
                    <a:pt x="0" y="242970"/>
                  </a:lnTo>
                  <a:close/>
                </a:path>
              </a:pathLst>
            </a:custGeom>
            <a:solidFill>
              <a:srgbClr val="EDF28D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670201" cy="309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5541514" y="4282371"/>
            <a:ext cx="2279238" cy="7734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V="true">
            <a:off x="5526775" y="6305281"/>
            <a:ext cx="2316501" cy="9360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V="true">
            <a:off x="5541514" y="5731027"/>
            <a:ext cx="2301761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6" id="16"/>
          <p:cNvGrpSpPr/>
          <p:nvPr/>
        </p:nvGrpSpPr>
        <p:grpSpPr>
          <a:xfrm rot="0">
            <a:off x="8231413" y="4725595"/>
            <a:ext cx="3086100" cy="2009621"/>
            <a:chOff x="0" y="0"/>
            <a:chExt cx="812800" cy="52928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529283"/>
            </a:xfrm>
            <a:custGeom>
              <a:avLst/>
              <a:gdLst/>
              <a:ahLst/>
              <a:cxnLst/>
              <a:rect r="r" b="b" t="t" l="l"/>
              <a:pathLst>
                <a:path h="52928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29283"/>
                  </a:lnTo>
                  <a:lnTo>
                    <a:pt x="0" y="529283"/>
                  </a:lnTo>
                  <a:close/>
                </a:path>
              </a:pathLst>
            </a:custGeom>
            <a:solidFill>
              <a:srgbClr val="D1E67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812800" cy="59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3"/>
                </a:lnSpc>
              </a:pPr>
              <a:r>
                <a:rPr lang="en-US" sz="2595" spc="-77">
                  <a:solidFill>
                    <a:srgbClr val="0F148D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Meta Model</a:t>
              </a:r>
            </a:p>
            <a:p>
              <a:pPr algn="ctr">
                <a:lnSpc>
                  <a:spcPts val="3893"/>
                </a:lnSpc>
              </a:pPr>
              <a:r>
                <a:rPr lang="en-US" sz="2595" spc="-77">
                  <a:solidFill>
                    <a:srgbClr val="0F148D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(LightGBM)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234829" y="4576183"/>
            <a:ext cx="2446229" cy="2347788"/>
            <a:chOff x="0" y="0"/>
            <a:chExt cx="644274" cy="6183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44274" cy="618347"/>
            </a:xfrm>
            <a:custGeom>
              <a:avLst/>
              <a:gdLst/>
              <a:ahLst/>
              <a:cxnLst/>
              <a:rect r="r" b="b" t="t" l="l"/>
              <a:pathLst>
                <a:path h="618347" w="644274">
                  <a:moveTo>
                    <a:pt x="0" y="0"/>
                  </a:moveTo>
                  <a:lnTo>
                    <a:pt x="644274" y="0"/>
                  </a:lnTo>
                  <a:lnTo>
                    <a:pt x="644274" y="618347"/>
                  </a:lnTo>
                  <a:lnTo>
                    <a:pt x="0" y="618347"/>
                  </a:lnTo>
                  <a:close/>
                </a:path>
              </a:pathLst>
            </a:custGeom>
            <a:solidFill>
              <a:srgbClr val="FDD34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644274" cy="6850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3"/>
                </a:lnSpc>
              </a:pPr>
              <a:r>
                <a:rPr lang="en-US" sz="2595" spc="-77">
                  <a:solidFill>
                    <a:srgbClr val="0F148D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Final</a:t>
              </a:r>
              <a:r>
                <a:rPr lang="en-US" sz="2595" spc="-77">
                  <a:solidFill>
                    <a:srgbClr val="0F148D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</a:p>
            <a:p>
              <a:pPr algn="ctr">
                <a:lnSpc>
                  <a:spcPts val="3893"/>
                </a:lnSpc>
              </a:pPr>
              <a:r>
                <a:rPr lang="en-US" sz="2595" spc="-77">
                  <a:solidFill>
                    <a:srgbClr val="0F148D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Predicted </a:t>
              </a:r>
            </a:p>
            <a:p>
              <a:pPr algn="ctr">
                <a:lnSpc>
                  <a:spcPts val="3893"/>
                </a:lnSpc>
              </a:pPr>
              <a:r>
                <a:rPr lang="en-US" sz="2595" spc="-77">
                  <a:solidFill>
                    <a:srgbClr val="0F148D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Value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745468" y="5426335"/>
            <a:ext cx="1060736" cy="608140"/>
            <a:chOff x="0" y="0"/>
            <a:chExt cx="1247442" cy="7151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47442" cy="715182"/>
            </a:xfrm>
            <a:custGeom>
              <a:avLst/>
              <a:gdLst/>
              <a:ahLst/>
              <a:cxnLst/>
              <a:rect r="r" b="b" t="t" l="l"/>
              <a:pathLst>
                <a:path h="715182" w="1247442">
                  <a:moveTo>
                    <a:pt x="1247442" y="357591"/>
                  </a:moveTo>
                  <a:lnTo>
                    <a:pt x="841042" y="0"/>
                  </a:lnTo>
                  <a:lnTo>
                    <a:pt x="841042" y="203200"/>
                  </a:lnTo>
                  <a:lnTo>
                    <a:pt x="0" y="203200"/>
                  </a:lnTo>
                  <a:lnTo>
                    <a:pt x="0" y="511982"/>
                  </a:lnTo>
                  <a:lnTo>
                    <a:pt x="841042" y="511982"/>
                  </a:lnTo>
                  <a:lnTo>
                    <a:pt x="841042" y="715182"/>
                  </a:lnTo>
                  <a:lnTo>
                    <a:pt x="1247442" y="35759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136525"/>
              <a:ext cx="1145842" cy="375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97103" y="795626"/>
            <a:ext cx="300918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3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4.1 Ensemble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55296" y="1803011"/>
            <a:ext cx="5208696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Stacking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77689" y="5326914"/>
            <a:ext cx="520869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predictions</a:t>
            </a:r>
          </a:p>
        </p:txBody>
      </p:sp>
      <p:sp>
        <p:nvSpPr>
          <p:cNvPr name="TextBox 28" id="28"/>
          <p:cNvSpPr txBox="true"/>
          <p:nvPr/>
        </p:nvSpPr>
        <p:spPr>
          <a:xfrm rot="-1324194">
            <a:off x="3951481" y="6413809"/>
            <a:ext cx="520869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predictions</a:t>
            </a:r>
          </a:p>
        </p:txBody>
      </p:sp>
      <p:sp>
        <p:nvSpPr>
          <p:cNvPr name="TextBox 29" id="29"/>
          <p:cNvSpPr txBox="true"/>
          <p:nvPr/>
        </p:nvSpPr>
        <p:spPr>
          <a:xfrm rot="1153309">
            <a:off x="4079499" y="4253538"/>
            <a:ext cx="520869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predictions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69734" y="3992811"/>
            <a:ext cx="3882559" cy="47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spc="-78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Text-Model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69734" y="5456086"/>
            <a:ext cx="3882559" cy="47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spc="-78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Audio-Model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69734" y="6967030"/>
            <a:ext cx="3882559" cy="47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spc="-78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Multimodal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52692" y="2500494"/>
            <a:ext cx="12369523" cy="49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 spc="-83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여러 가지 모델들의 예측값을 결합하여 최종 모델의 학습 데이터로 사용해 예측하는 방법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516665" y="7872858"/>
            <a:ext cx="3882559" cy="967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44" indent="-280672" lvl="1">
              <a:lnSpc>
                <a:spcPts val="3900"/>
              </a:lnSpc>
              <a:buFont typeface="Arial"/>
              <a:buChar char="•"/>
            </a:pPr>
            <a:r>
              <a:rPr lang="en-US" sz="2600" spc="-78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Accuracy : 0.6133</a:t>
            </a:r>
          </a:p>
          <a:p>
            <a:pPr algn="ctr" marL="561344" indent="-280672" lvl="1">
              <a:lnSpc>
                <a:spcPts val="3900"/>
              </a:lnSpc>
              <a:buFont typeface="Arial"/>
              <a:buChar char="•"/>
            </a:pPr>
            <a:r>
              <a:rPr lang="en-US" sz="2600" spc="-78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F1_score : 0.5978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443561" y="9585144"/>
            <a:ext cx="566663" cy="34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1995" spc="-59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- 21 -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4422628"/>
            <a:ext cx="14482716" cy="14482716"/>
          </a:xfrm>
          <a:custGeom>
            <a:avLst/>
            <a:gdLst/>
            <a:ahLst/>
            <a:cxnLst/>
            <a:rect r="r" b="b" t="t" l="l"/>
            <a:pathLst>
              <a:path h="14482716" w="14482716">
                <a:moveTo>
                  <a:pt x="0" y="0"/>
                </a:moveTo>
                <a:lnTo>
                  <a:pt x="14482716" y="0"/>
                </a:lnTo>
                <a:lnTo>
                  <a:pt x="14482716" y="14482716"/>
                </a:lnTo>
                <a:lnTo>
                  <a:pt x="0" y="14482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713019" y="-7992298"/>
            <a:ext cx="14318116" cy="14318116"/>
          </a:xfrm>
          <a:custGeom>
            <a:avLst/>
            <a:gdLst/>
            <a:ahLst/>
            <a:cxnLst/>
            <a:rect r="r" b="b" t="t" l="l"/>
            <a:pathLst>
              <a:path h="14318116" w="14318116">
                <a:moveTo>
                  <a:pt x="0" y="0"/>
                </a:moveTo>
                <a:lnTo>
                  <a:pt x="14318116" y="0"/>
                </a:lnTo>
                <a:lnTo>
                  <a:pt x="14318116" y="14318115"/>
                </a:lnTo>
                <a:lnTo>
                  <a:pt x="0" y="14318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4761752" y="1074277"/>
            <a:ext cx="12609238" cy="2021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97103" y="795626"/>
            <a:ext cx="278025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3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 의의 및 한계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8853" y="2650326"/>
            <a:ext cx="12445005" cy="5438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3495" spc="-104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의의</a:t>
            </a:r>
          </a:p>
          <a:p>
            <a:pPr algn="l" marL="646719" indent="-323359" lvl="1">
              <a:lnSpc>
                <a:spcPts val="4493"/>
              </a:lnSpc>
              <a:buFont typeface="Arial"/>
              <a:buChar char="•"/>
            </a:pPr>
            <a:r>
              <a:rPr lang="en-US" sz="2995" spc="-89">
                <a:solidFill>
                  <a:srgbClr val="0F148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감정 데이터(음성, 텍스트)를 이용해서 멀티모달에 대해 학습하고 구현</a:t>
            </a:r>
          </a:p>
          <a:p>
            <a:pPr algn="l" marL="646719" indent="-323359" lvl="1">
              <a:lnSpc>
                <a:spcPts val="4493"/>
              </a:lnSpc>
              <a:buFont typeface="Arial"/>
              <a:buChar char="•"/>
            </a:pPr>
            <a:r>
              <a:rPr lang="en-US" sz="2995" spc="-89">
                <a:solidFill>
                  <a:srgbClr val="0F148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텍스트 및 음성 처리 모델에 대해 학습할 수 있었음</a:t>
            </a:r>
          </a:p>
          <a:p>
            <a:pPr algn="l" marL="646719" indent="-323359" lvl="1">
              <a:lnSpc>
                <a:spcPts val="4493"/>
              </a:lnSpc>
              <a:buFont typeface="Arial"/>
              <a:buChar char="•"/>
            </a:pPr>
            <a:r>
              <a:rPr lang="en-US" sz="2995" spc="-89">
                <a:solidFill>
                  <a:srgbClr val="0F148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앙상블을 통해 성능 개선</a:t>
            </a:r>
          </a:p>
          <a:p>
            <a:pPr algn="l">
              <a:lnSpc>
                <a:spcPts val="3593"/>
              </a:lnSpc>
            </a:pPr>
          </a:p>
          <a:p>
            <a:pPr algn="l">
              <a:lnSpc>
                <a:spcPts val="3593"/>
              </a:lnSpc>
            </a:pPr>
          </a:p>
          <a:p>
            <a:pPr algn="l">
              <a:lnSpc>
                <a:spcPts val="3593"/>
              </a:lnSpc>
            </a:pPr>
          </a:p>
          <a:p>
            <a:pPr algn="l">
              <a:lnSpc>
                <a:spcPts val="5243"/>
              </a:lnSpc>
            </a:pPr>
            <a:r>
              <a:rPr lang="en-US" sz="3495" spc="-104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한계</a:t>
            </a:r>
          </a:p>
          <a:p>
            <a:pPr algn="l" marL="646719" indent="-323359" lvl="1">
              <a:lnSpc>
                <a:spcPts val="4493"/>
              </a:lnSpc>
              <a:buFont typeface="Arial"/>
              <a:buChar char="•"/>
            </a:pPr>
            <a:r>
              <a:rPr lang="en-US" sz="2995" spc="-89">
                <a:solidFill>
                  <a:srgbClr val="0F148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리소스 문제로 인해 초기에 설정한 모델을 모두 돌려보지 못함</a:t>
            </a:r>
          </a:p>
          <a:p>
            <a:pPr algn="l" marL="646719" indent="-323359" lvl="1">
              <a:lnSpc>
                <a:spcPts val="4493"/>
              </a:lnSpc>
              <a:buFont typeface="Arial"/>
              <a:buChar char="•"/>
            </a:pPr>
            <a:r>
              <a:rPr lang="en-US" sz="2995" spc="-89">
                <a:solidFill>
                  <a:srgbClr val="0F148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기대한 것보다 좋지 않은 성능을 보여 코드 개선이 필요해보임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43561" y="9585144"/>
            <a:ext cx="566663" cy="34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1995" spc="-59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- 22 -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78218" y="-1758866"/>
            <a:ext cx="13865078" cy="13865078"/>
          </a:xfrm>
          <a:custGeom>
            <a:avLst/>
            <a:gdLst/>
            <a:ahLst/>
            <a:cxnLst/>
            <a:rect r="r" b="b" t="t" l="l"/>
            <a:pathLst>
              <a:path h="13865078" w="13865078">
                <a:moveTo>
                  <a:pt x="0" y="0"/>
                </a:moveTo>
                <a:lnTo>
                  <a:pt x="13865079" y="0"/>
                </a:lnTo>
                <a:lnTo>
                  <a:pt x="13865079" y="13865079"/>
                </a:lnTo>
                <a:lnTo>
                  <a:pt x="0" y="13865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68600" y="816122"/>
            <a:ext cx="8715103" cy="8715103"/>
          </a:xfrm>
          <a:custGeom>
            <a:avLst/>
            <a:gdLst/>
            <a:ahLst/>
            <a:cxnLst/>
            <a:rect r="r" b="b" t="t" l="l"/>
            <a:pathLst>
              <a:path h="8715103" w="8715103">
                <a:moveTo>
                  <a:pt x="0" y="0"/>
                </a:moveTo>
                <a:lnTo>
                  <a:pt x="8715103" y="0"/>
                </a:lnTo>
                <a:lnTo>
                  <a:pt x="8715103" y="8715103"/>
                </a:lnTo>
                <a:lnTo>
                  <a:pt x="0" y="8715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10420" y="3924330"/>
            <a:ext cx="6467159" cy="158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7"/>
              </a:lnSpc>
            </a:pPr>
            <a:r>
              <a:rPr lang="en-US" sz="9997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10420" y="5659932"/>
            <a:ext cx="6467159" cy="636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8"/>
              </a:lnSpc>
              <a:spcBef>
                <a:spcPct val="0"/>
              </a:spcBef>
            </a:pPr>
            <a:r>
              <a:rPr lang="en-US" sz="3749">
                <a:solidFill>
                  <a:srgbClr val="0F148D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11076" y="1920412"/>
            <a:ext cx="4411865" cy="3587348"/>
            <a:chOff x="0" y="0"/>
            <a:chExt cx="1162540" cy="9452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2540" cy="945277"/>
            </a:xfrm>
            <a:custGeom>
              <a:avLst/>
              <a:gdLst/>
              <a:ahLst/>
              <a:cxnLst/>
              <a:rect r="r" b="b" t="t" l="l"/>
              <a:pathLst>
                <a:path h="945277" w="1162540">
                  <a:moveTo>
                    <a:pt x="0" y="0"/>
                  </a:moveTo>
                  <a:lnTo>
                    <a:pt x="1162540" y="0"/>
                  </a:lnTo>
                  <a:lnTo>
                    <a:pt x="1162540" y="945277"/>
                  </a:lnTo>
                  <a:lnTo>
                    <a:pt x="0" y="94527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62540" cy="992902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367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38067" y="1920412"/>
            <a:ext cx="4411865" cy="3587348"/>
            <a:chOff x="0" y="0"/>
            <a:chExt cx="1162540" cy="9452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62540" cy="945277"/>
            </a:xfrm>
            <a:custGeom>
              <a:avLst/>
              <a:gdLst/>
              <a:ahLst/>
              <a:cxnLst/>
              <a:rect r="r" b="b" t="t" l="l"/>
              <a:pathLst>
                <a:path h="945277" w="1162540">
                  <a:moveTo>
                    <a:pt x="0" y="0"/>
                  </a:moveTo>
                  <a:lnTo>
                    <a:pt x="1162540" y="0"/>
                  </a:lnTo>
                  <a:lnTo>
                    <a:pt x="1162540" y="945277"/>
                  </a:lnTo>
                  <a:lnTo>
                    <a:pt x="0" y="94527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62540" cy="992902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367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865059" y="1920412"/>
            <a:ext cx="4411865" cy="3587348"/>
            <a:chOff x="0" y="0"/>
            <a:chExt cx="1162540" cy="9452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62540" cy="945277"/>
            </a:xfrm>
            <a:custGeom>
              <a:avLst/>
              <a:gdLst/>
              <a:ahLst/>
              <a:cxnLst/>
              <a:rect r="r" b="b" t="t" l="l"/>
              <a:pathLst>
                <a:path h="945277" w="1162540">
                  <a:moveTo>
                    <a:pt x="0" y="0"/>
                  </a:moveTo>
                  <a:lnTo>
                    <a:pt x="1162540" y="0"/>
                  </a:lnTo>
                  <a:lnTo>
                    <a:pt x="1162540" y="945277"/>
                  </a:lnTo>
                  <a:lnTo>
                    <a:pt x="0" y="94527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162540" cy="992902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367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474572" y="5896620"/>
            <a:ext cx="4411865" cy="3587348"/>
            <a:chOff x="0" y="0"/>
            <a:chExt cx="1162540" cy="9452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62540" cy="945277"/>
            </a:xfrm>
            <a:custGeom>
              <a:avLst/>
              <a:gdLst/>
              <a:ahLst/>
              <a:cxnLst/>
              <a:rect r="r" b="b" t="t" l="l"/>
              <a:pathLst>
                <a:path h="945277" w="1162540">
                  <a:moveTo>
                    <a:pt x="0" y="0"/>
                  </a:moveTo>
                  <a:lnTo>
                    <a:pt x="1162540" y="0"/>
                  </a:lnTo>
                  <a:lnTo>
                    <a:pt x="1162540" y="945277"/>
                  </a:lnTo>
                  <a:lnTo>
                    <a:pt x="0" y="94527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162540" cy="992902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367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59127" y="5898285"/>
            <a:ext cx="4411865" cy="3587348"/>
            <a:chOff x="0" y="0"/>
            <a:chExt cx="1162540" cy="9452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62540" cy="945277"/>
            </a:xfrm>
            <a:custGeom>
              <a:avLst/>
              <a:gdLst/>
              <a:ahLst/>
              <a:cxnLst/>
              <a:rect r="r" b="b" t="t" l="l"/>
              <a:pathLst>
                <a:path h="945277" w="1162540">
                  <a:moveTo>
                    <a:pt x="0" y="0"/>
                  </a:moveTo>
                  <a:lnTo>
                    <a:pt x="1162540" y="0"/>
                  </a:lnTo>
                  <a:lnTo>
                    <a:pt x="1162540" y="945277"/>
                  </a:lnTo>
                  <a:lnTo>
                    <a:pt x="0" y="94527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162540" cy="992902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3671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4761752" y="1074277"/>
            <a:ext cx="12609238" cy="2021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5665099" y="6000325"/>
            <a:ext cx="2030810" cy="2738410"/>
          </a:xfrm>
          <a:custGeom>
            <a:avLst/>
            <a:gdLst/>
            <a:ahLst/>
            <a:cxnLst/>
            <a:rect r="r" b="b" t="t" l="l"/>
            <a:pathLst>
              <a:path h="2738410" w="2030810">
                <a:moveTo>
                  <a:pt x="0" y="0"/>
                </a:moveTo>
                <a:lnTo>
                  <a:pt x="2030810" y="0"/>
                </a:lnTo>
                <a:lnTo>
                  <a:pt x="2030810" y="2738410"/>
                </a:lnTo>
                <a:lnTo>
                  <a:pt x="0" y="2738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016281" y="2245935"/>
            <a:ext cx="2109421" cy="2189207"/>
          </a:xfrm>
          <a:custGeom>
            <a:avLst/>
            <a:gdLst/>
            <a:ahLst/>
            <a:cxnLst/>
            <a:rect r="r" b="b" t="t" l="l"/>
            <a:pathLst>
              <a:path h="2189207" w="2109421">
                <a:moveTo>
                  <a:pt x="0" y="0"/>
                </a:moveTo>
                <a:lnTo>
                  <a:pt x="2109421" y="0"/>
                </a:lnTo>
                <a:lnTo>
                  <a:pt x="2109421" y="2189207"/>
                </a:lnTo>
                <a:lnTo>
                  <a:pt x="0" y="2189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902" r="-10946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581560" y="6171737"/>
            <a:ext cx="2566998" cy="2566998"/>
          </a:xfrm>
          <a:custGeom>
            <a:avLst/>
            <a:gdLst/>
            <a:ahLst/>
            <a:cxnLst/>
            <a:rect r="r" b="b" t="t" l="l"/>
            <a:pathLst>
              <a:path h="2566998" w="2566998">
                <a:moveTo>
                  <a:pt x="0" y="0"/>
                </a:moveTo>
                <a:lnTo>
                  <a:pt x="2566998" y="0"/>
                </a:lnTo>
                <a:lnTo>
                  <a:pt x="2566998" y="2566998"/>
                </a:lnTo>
                <a:lnTo>
                  <a:pt x="0" y="2566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898691" y="2022221"/>
            <a:ext cx="2636635" cy="2636635"/>
          </a:xfrm>
          <a:custGeom>
            <a:avLst/>
            <a:gdLst/>
            <a:ahLst/>
            <a:cxnLst/>
            <a:rect r="r" b="b" t="t" l="l"/>
            <a:pathLst>
              <a:path h="2636635" w="2636635">
                <a:moveTo>
                  <a:pt x="0" y="0"/>
                </a:moveTo>
                <a:lnTo>
                  <a:pt x="2636635" y="0"/>
                </a:lnTo>
                <a:lnTo>
                  <a:pt x="2636635" y="2636636"/>
                </a:lnTo>
                <a:lnTo>
                  <a:pt x="0" y="2636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215524" y="2349462"/>
            <a:ext cx="2028401" cy="2296950"/>
          </a:xfrm>
          <a:custGeom>
            <a:avLst/>
            <a:gdLst/>
            <a:ahLst/>
            <a:cxnLst/>
            <a:rect r="r" b="b" t="t" l="l"/>
            <a:pathLst>
              <a:path h="2296950" w="2028401">
                <a:moveTo>
                  <a:pt x="0" y="0"/>
                </a:moveTo>
                <a:lnTo>
                  <a:pt x="2028402" y="0"/>
                </a:lnTo>
                <a:lnTo>
                  <a:pt x="2028402" y="2296950"/>
                </a:lnTo>
                <a:lnTo>
                  <a:pt x="0" y="22969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97103" y="795626"/>
            <a:ext cx="180424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3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0. 팀소개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21037" y="4713237"/>
            <a:ext cx="3591943" cy="43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8"/>
              </a:lnSpc>
            </a:pPr>
            <a:r>
              <a:rPr lang="en-US" sz="2548" spc="-20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백다은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48029" y="4713237"/>
            <a:ext cx="3591943" cy="43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8"/>
              </a:lnSpc>
            </a:pPr>
            <a:r>
              <a:rPr lang="en-US" sz="2548" spc="-20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김무연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75020" y="4713237"/>
            <a:ext cx="3591943" cy="43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8"/>
              </a:lnSpc>
            </a:pPr>
            <a:r>
              <a:rPr lang="en-US" sz="2548" spc="-20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김윤주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884533" y="8827742"/>
            <a:ext cx="3591943" cy="43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8"/>
              </a:lnSpc>
            </a:pPr>
            <a:r>
              <a:rPr lang="en-US" sz="2548" spc="-20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박혜원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069088" y="8691110"/>
            <a:ext cx="3591943" cy="43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8"/>
              </a:lnSpc>
            </a:pPr>
            <a:r>
              <a:rPr lang="en-US" sz="2548" spc="-20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송여경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511984" y="9603453"/>
            <a:ext cx="429816" cy="34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1995" spc="-59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- 2 -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1752" y="1074277"/>
            <a:ext cx="12609238" cy="2021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19143" y="2187411"/>
            <a:ext cx="3644201" cy="3457124"/>
            <a:chOff x="0" y="0"/>
            <a:chExt cx="728639" cy="6912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8639" cy="691234"/>
            </a:xfrm>
            <a:custGeom>
              <a:avLst/>
              <a:gdLst/>
              <a:ahLst/>
              <a:cxnLst/>
              <a:rect r="r" b="b" t="t" l="l"/>
              <a:pathLst>
                <a:path h="691234" w="728639">
                  <a:moveTo>
                    <a:pt x="153753" y="0"/>
                  </a:moveTo>
                  <a:lnTo>
                    <a:pt x="574886" y="0"/>
                  </a:lnTo>
                  <a:cubicBezTo>
                    <a:pt x="615663" y="0"/>
                    <a:pt x="654771" y="16199"/>
                    <a:pt x="683605" y="45033"/>
                  </a:cubicBezTo>
                  <a:cubicBezTo>
                    <a:pt x="712440" y="73867"/>
                    <a:pt x="728639" y="112975"/>
                    <a:pt x="728639" y="153753"/>
                  </a:cubicBezTo>
                  <a:lnTo>
                    <a:pt x="728639" y="537481"/>
                  </a:lnTo>
                  <a:cubicBezTo>
                    <a:pt x="728639" y="578258"/>
                    <a:pt x="712440" y="617366"/>
                    <a:pt x="683605" y="646200"/>
                  </a:cubicBezTo>
                  <a:cubicBezTo>
                    <a:pt x="654771" y="675035"/>
                    <a:pt x="615663" y="691234"/>
                    <a:pt x="574886" y="691234"/>
                  </a:cubicBezTo>
                  <a:lnTo>
                    <a:pt x="153753" y="691234"/>
                  </a:lnTo>
                  <a:cubicBezTo>
                    <a:pt x="112975" y="691234"/>
                    <a:pt x="73867" y="675035"/>
                    <a:pt x="45033" y="646200"/>
                  </a:cubicBezTo>
                  <a:cubicBezTo>
                    <a:pt x="16199" y="617366"/>
                    <a:pt x="0" y="578258"/>
                    <a:pt x="0" y="537481"/>
                  </a:cubicBezTo>
                  <a:lnTo>
                    <a:pt x="0" y="153753"/>
                  </a:lnTo>
                  <a:cubicBezTo>
                    <a:pt x="0" y="112975"/>
                    <a:pt x="16199" y="73867"/>
                    <a:pt x="45033" y="45033"/>
                  </a:cubicBezTo>
                  <a:cubicBezTo>
                    <a:pt x="73867" y="16199"/>
                    <a:pt x="112975" y="0"/>
                    <a:pt x="153753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728639" cy="738859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67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590142" y="2664872"/>
            <a:ext cx="2502203" cy="2502203"/>
          </a:xfrm>
          <a:custGeom>
            <a:avLst/>
            <a:gdLst/>
            <a:ahLst/>
            <a:cxnLst/>
            <a:rect r="r" b="b" t="t" l="l"/>
            <a:pathLst>
              <a:path h="2502203" w="2502203">
                <a:moveTo>
                  <a:pt x="0" y="0"/>
                </a:moveTo>
                <a:lnTo>
                  <a:pt x="2502203" y="0"/>
                </a:lnTo>
                <a:lnTo>
                  <a:pt x="2502203" y="2502203"/>
                </a:lnTo>
                <a:lnTo>
                  <a:pt x="0" y="25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73834" y="5891638"/>
            <a:ext cx="734818" cy="515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6"/>
              </a:lnSpc>
              <a:spcBef>
                <a:spcPct val="0"/>
              </a:spcBef>
            </a:pPr>
            <a:r>
              <a:rPr lang="en-US" sz="3040" spc="-91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NLP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323105" y="2187411"/>
            <a:ext cx="3644201" cy="3457124"/>
            <a:chOff x="0" y="0"/>
            <a:chExt cx="728639" cy="6912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8639" cy="691234"/>
            </a:xfrm>
            <a:custGeom>
              <a:avLst/>
              <a:gdLst/>
              <a:ahLst/>
              <a:cxnLst/>
              <a:rect r="r" b="b" t="t" l="l"/>
              <a:pathLst>
                <a:path h="691234" w="728639">
                  <a:moveTo>
                    <a:pt x="153753" y="0"/>
                  </a:moveTo>
                  <a:lnTo>
                    <a:pt x="574886" y="0"/>
                  </a:lnTo>
                  <a:cubicBezTo>
                    <a:pt x="615663" y="0"/>
                    <a:pt x="654771" y="16199"/>
                    <a:pt x="683605" y="45033"/>
                  </a:cubicBezTo>
                  <a:cubicBezTo>
                    <a:pt x="712440" y="73867"/>
                    <a:pt x="728639" y="112975"/>
                    <a:pt x="728639" y="153753"/>
                  </a:cubicBezTo>
                  <a:lnTo>
                    <a:pt x="728639" y="537481"/>
                  </a:lnTo>
                  <a:cubicBezTo>
                    <a:pt x="728639" y="578258"/>
                    <a:pt x="712440" y="617366"/>
                    <a:pt x="683605" y="646200"/>
                  </a:cubicBezTo>
                  <a:cubicBezTo>
                    <a:pt x="654771" y="675035"/>
                    <a:pt x="615663" y="691234"/>
                    <a:pt x="574886" y="691234"/>
                  </a:cubicBezTo>
                  <a:lnTo>
                    <a:pt x="153753" y="691234"/>
                  </a:lnTo>
                  <a:cubicBezTo>
                    <a:pt x="112975" y="691234"/>
                    <a:pt x="73867" y="675035"/>
                    <a:pt x="45033" y="646200"/>
                  </a:cubicBezTo>
                  <a:cubicBezTo>
                    <a:pt x="16199" y="617366"/>
                    <a:pt x="0" y="578258"/>
                    <a:pt x="0" y="537481"/>
                  </a:cubicBezTo>
                  <a:lnTo>
                    <a:pt x="0" y="153753"/>
                  </a:lnTo>
                  <a:cubicBezTo>
                    <a:pt x="0" y="112975"/>
                    <a:pt x="16199" y="73867"/>
                    <a:pt x="45033" y="45033"/>
                  </a:cubicBezTo>
                  <a:cubicBezTo>
                    <a:pt x="73867" y="16199"/>
                    <a:pt x="112975" y="0"/>
                    <a:pt x="153753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728639" cy="738859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67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003719" y="2774487"/>
            <a:ext cx="2282974" cy="2282974"/>
          </a:xfrm>
          <a:custGeom>
            <a:avLst/>
            <a:gdLst/>
            <a:ahLst/>
            <a:cxnLst/>
            <a:rect r="r" b="b" t="t" l="l"/>
            <a:pathLst>
              <a:path h="2282974" w="2282974">
                <a:moveTo>
                  <a:pt x="0" y="0"/>
                </a:moveTo>
                <a:lnTo>
                  <a:pt x="2282973" y="0"/>
                </a:lnTo>
                <a:lnTo>
                  <a:pt x="2282973" y="2282973"/>
                </a:lnTo>
                <a:lnTo>
                  <a:pt x="0" y="2282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457903" y="5891638"/>
            <a:ext cx="1374604" cy="515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56"/>
              </a:lnSpc>
              <a:spcBef>
                <a:spcPct val="0"/>
              </a:spcBef>
            </a:pPr>
            <a:r>
              <a:rPr lang="en-US" sz="3040" spc="-91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헬스케어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624656" y="2177857"/>
            <a:ext cx="3644201" cy="3457124"/>
            <a:chOff x="0" y="0"/>
            <a:chExt cx="728639" cy="69123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28639" cy="691234"/>
            </a:xfrm>
            <a:custGeom>
              <a:avLst/>
              <a:gdLst/>
              <a:ahLst/>
              <a:cxnLst/>
              <a:rect r="r" b="b" t="t" l="l"/>
              <a:pathLst>
                <a:path h="691234" w="728639">
                  <a:moveTo>
                    <a:pt x="153753" y="0"/>
                  </a:moveTo>
                  <a:lnTo>
                    <a:pt x="574886" y="0"/>
                  </a:lnTo>
                  <a:cubicBezTo>
                    <a:pt x="615663" y="0"/>
                    <a:pt x="654771" y="16199"/>
                    <a:pt x="683605" y="45033"/>
                  </a:cubicBezTo>
                  <a:cubicBezTo>
                    <a:pt x="712440" y="73867"/>
                    <a:pt x="728639" y="112975"/>
                    <a:pt x="728639" y="153753"/>
                  </a:cubicBezTo>
                  <a:lnTo>
                    <a:pt x="728639" y="537481"/>
                  </a:lnTo>
                  <a:cubicBezTo>
                    <a:pt x="728639" y="578258"/>
                    <a:pt x="712440" y="617366"/>
                    <a:pt x="683605" y="646200"/>
                  </a:cubicBezTo>
                  <a:cubicBezTo>
                    <a:pt x="654771" y="675035"/>
                    <a:pt x="615663" y="691234"/>
                    <a:pt x="574886" y="691234"/>
                  </a:cubicBezTo>
                  <a:lnTo>
                    <a:pt x="153753" y="691234"/>
                  </a:lnTo>
                  <a:cubicBezTo>
                    <a:pt x="112975" y="691234"/>
                    <a:pt x="73867" y="675035"/>
                    <a:pt x="45033" y="646200"/>
                  </a:cubicBezTo>
                  <a:cubicBezTo>
                    <a:pt x="16199" y="617366"/>
                    <a:pt x="0" y="578258"/>
                    <a:pt x="0" y="537481"/>
                  </a:cubicBezTo>
                  <a:lnTo>
                    <a:pt x="0" y="153753"/>
                  </a:lnTo>
                  <a:cubicBezTo>
                    <a:pt x="0" y="112975"/>
                    <a:pt x="16199" y="73867"/>
                    <a:pt x="45033" y="45033"/>
                  </a:cubicBezTo>
                  <a:cubicBezTo>
                    <a:pt x="73867" y="16199"/>
                    <a:pt x="112975" y="0"/>
                    <a:pt x="153753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728639" cy="738859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671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759455" y="5882084"/>
            <a:ext cx="1374604" cy="515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56"/>
              </a:lnSpc>
              <a:spcBef>
                <a:spcPct val="0"/>
              </a:spcBef>
            </a:pPr>
            <a:r>
              <a:rPr lang="en-US" sz="3040" spc="-91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멀티모달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317135" y="2811748"/>
            <a:ext cx="2271108" cy="2271108"/>
          </a:xfrm>
          <a:custGeom>
            <a:avLst/>
            <a:gdLst/>
            <a:ahLst/>
            <a:cxnLst/>
            <a:rect r="r" b="b" t="t" l="l"/>
            <a:pathLst>
              <a:path h="2271108" w="2271108">
                <a:moveTo>
                  <a:pt x="0" y="0"/>
                </a:moveTo>
                <a:lnTo>
                  <a:pt x="2271109" y="0"/>
                </a:lnTo>
                <a:lnTo>
                  <a:pt x="2271109" y="2271109"/>
                </a:lnTo>
                <a:lnTo>
                  <a:pt x="0" y="2271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4700801" y="8719790"/>
            <a:ext cx="8886399" cy="886520"/>
            <a:chOff x="0" y="0"/>
            <a:chExt cx="2340451" cy="23348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40451" cy="233487"/>
            </a:xfrm>
            <a:custGeom>
              <a:avLst/>
              <a:gdLst/>
              <a:ahLst/>
              <a:cxnLst/>
              <a:rect r="r" b="b" t="t" l="l"/>
              <a:pathLst>
                <a:path h="233487" w="2340451">
                  <a:moveTo>
                    <a:pt x="44432" y="0"/>
                  </a:moveTo>
                  <a:lnTo>
                    <a:pt x="2296019" y="0"/>
                  </a:lnTo>
                  <a:cubicBezTo>
                    <a:pt x="2307803" y="0"/>
                    <a:pt x="2319104" y="4681"/>
                    <a:pt x="2327437" y="13014"/>
                  </a:cubicBezTo>
                  <a:cubicBezTo>
                    <a:pt x="2335769" y="21346"/>
                    <a:pt x="2340451" y="32648"/>
                    <a:pt x="2340451" y="44432"/>
                  </a:cubicBezTo>
                  <a:lnTo>
                    <a:pt x="2340451" y="189055"/>
                  </a:lnTo>
                  <a:cubicBezTo>
                    <a:pt x="2340451" y="200839"/>
                    <a:pt x="2335769" y="212140"/>
                    <a:pt x="2327437" y="220473"/>
                  </a:cubicBezTo>
                  <a:cubicBezTo>
                    <a:pt x="2319104" y="228806"/>
                    <a:pt x="2307803" y="233487"/>
                    <a:pt x="2296019" y="233487"/>
                  </a:cubicBezTo>
                  <a:lnTo>
                    <a:pt x="44432" y="233487"/>
                  </a:lnTo>
                  <a:cubicBezTo>
                    <a:pt x="32648" y="233487"/>
                    <a:pt x="21346" y="228806"/>
                    <a:pt x="13014" y="220473"/>
                  </a:cubicBezTo>
                  <a:cubicBezTo>
                    <a:pt x="4681" y="212140"/>
                    <a:pt x="0" y="200839"/>
                    <a:pt x="0" y="189055"/>
                  </a:cubicBezTo>
                  <a:lnTo>
                    <a:pt x="0" y="44432"/>
                  </a:lnTo>
                  <a:cubicBezTo>
                    <a:pt x="0" y="32648"/>
                    <a:pt x="4681" y="21346"/>
                    <a:pt x="13014" y="13014"/>
                  </a:cubicBezTo>
                  <a:cubicBezTo>
                    <a:pt x="21346" y="4681"/>
                    <a:pt x="32648" y="0"/>
                    <a:pt x="44432" y="0"/>
                  </a:cubicBezTo>
                  <a:close/>
                </a:path>
              </a:pathLst>
            </a:custGeom>
            <a:solidFill>
              <a:srgbClr val="D1D3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340451" cy="281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799192" y="8813482"/>
            <a:ext cx="8689616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-17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→ 텍스트-음성 데이터 기반 멀티모달 감정 분류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7103" y="795626"/>
            <a:ext cx="301778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3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프로젝트 배경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49600" y="6850375"/>
            <a:ext cx="1118880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-287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공통적인 관심사를 접목한 주제 선정하고자 함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160452" y="7644316"/>
            <a:ext cx="1196709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-287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음성 데이터와 텍스트 데이터를 활용한 감정 분류 모델을 구현해보자!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511984" y="9603453"/>
            <a:ext cx="429816" cy="34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1995" spc="-59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- 3 -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35655" y="-2097858"/>
            <a:ext cx="14482716" cy="14482716"/>
          </a:xfrm>
          <a:custGeom>
            <a:avLst/>
            <a:gdLst/>
            <a:ahLst/>
            <a:cxnLst/>
            <a:rect r="r" b="b" t="t" l="l"/>
            <a:pathLst>
              <a:path h="14482716" w="14482716">
                <a:moveTo>
                  <a:pt x="0" y="0"/>
                </a:moveTo>
                <a:lnTo>
                  <a:pt x="14482717" y="0"/>
                </a:lnTo>
                <a:lnTo>
                  <a:pt x="14482717" y="14482716"/>
                </a:lnTo>
                <a:lnTo>
                  <a:pt x="0" y="14482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36292"/>
            <a:ext cx="2502527" cy="2502527"/>
          </a:xfrm>
          <a:custGeom>
            <a:avLst/>
            <a:gdLst/>
            <a:ahLst/>
            <a:cxnLst/>
            <a:rect r="r" b="b" t="t" l="l"/>
            <a:pathLst>
              <a:path h="2502527" w="2502527">
                <a:moveTo>
                  <a:pt x="0" y="0"/>
                </a:moveTo>
                <a:lnTo>
                  <a:pt x="2502527" y="0"/>
                </a:lnTo>
                <a:lnTo>
                  <a:pt x="2502527" y="2502527"/>
                </a:lnTo>
                <a:lnTo>
                  <a:pt x="0" y="2502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4761752" y="1074277"/>
            <a:ext cx="12609238" cy="2021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97103" y="1564472"/>
            <a:ext cx="8903284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2.1 사용한 데이터셋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7103" y="795626"/>
            <a:ext cx="170780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3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데이터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34422" y="2101855"/>
            <a:ext cx="7419156" cy="73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1"/>
              </a:lnSpc>
              <a:spcBef>
                <a:spcPct val="0"/>
              </a:spcBef>
            </a:pPr>
            <a:r>
              <a:rPr lang="en-US" sz="4001" spc="-12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감정 분류를 위한 대화 음성 데이터셋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85637" y="3211955"/>
            <a:ext cx="13916726" cy="233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771" indent="-269386" lvl="1">
              <a:lnSpc>
                <a:spcPts val="3743"/>
              </a:lnSpc>
              <a:buFont typeface="Arial"/>
              <a:buChar char="•"/>
            </a:pPr>
            <a:r>
              <a:rPr lang="en-US" sz="2495" spc="-74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Hub</a:t>
            </a:r>
            <a:r>
              <a:rPr lang="en-US" sz="2495" spc="-74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제공, 다분류 감정 한국어 데이터</a:t>
            </a:r>
          </a:p>
          <a:p>
            <a:pPr algn="l" marL="538771" indent="-269386" lvl="1">
              <a:lnSpc>
                <a:spcPts val="3743"/>
              </a:lnSpc>
              <a:buFont typeface="Arial"/>
              <a:buChar char="•"/>
            </a:pPr>
            <a:r>
              <a:rPr lang="en-US" sz="2495" spc="-74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데이터셋 크기: 19,374건</a:t>
            </a:r>
          </a:p>
          <a:p>
            <a:pPr algn="l" marL="560361" indent="-280180" lvl="1">
              <a:lnSpc>
                <a:spcPts val="3893"/>
              </a:lnSpc>
              <a:buFont typeface="Arial"/>
              <a:buChar char="•"/>
            </a:pPr>
            <a:r>
              <a:rPr lang="en-US" sz="2595" spc="-77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데이터 구조: wav 파일, csv 포맷 메타 정보(발화문, 상황, 감정 및 세기)</a:t>
            </a:r>
          </a:p>
          <a:p>
            <a:pPr algn="l" marL="538771" indent="-269386" lvl="1">
              <a:lnSpc>
                <a:spcPts val="3743"/>
              </a:lnSpc>
              <a:buFont typeface="Arial"/>
              <a:buChar char="•"/>
            </a:pPr>
            <a:r>
              <a:rPr lang="en-US" sz="2495" spc="-74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데이터 정보: 감성 대화 어플리케이션을 이용해 자연스럽게 대화한 내용을 수집 후 7가지 감정(happiness, angry, disgust, fear, neutral, sadness, surprise)에 대해 사람이 직접 라벨링한 데이터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29189" y="6226442"/>
            <a:ext cx="13302480" cy="3028682"/>
          </a:xfrm>
          <a:custGeom>
            <a:avLst/>
            <a:gdLst/>
            <a:ahLst/>
            <a:cxnLst/>
            <a:rect r="r" b="b" t="t" l="l"/>
            <a:pathLst>
              <a:path h="3028682" w="13302480">
                <a:moveTo>
                  <a:pt x="0" y="0"/>
                </a:moveTo>
                <a:lnTo>
                  <a:pt x="13302480" y="0"/>
                </a:lnTo>
                <a:lnTo>
                  <a:pt x="13302480" y="3028682"/>
                </a:lnTo>
                <a:lnTo>
                  <a:pt x="0" y="3028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9" t="-2117" r="-276" b="-7481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35301" y="5812453"/>
            <a:ext cx="2923510" cy="3412871"/>
          </a:xfrm>
          <a:custGeom>
            <a:avLst/>
            <a:gdLst/>
            <a:ahLst/>
            <a:cxnLst/>
            <a:rect r="r" b="b" t="t" l="l"/>
            <a:pathLst>
              <a:path h="3412871" w="2923510">
                <a:moveTo>
                  <a:pt x="0" y="0"/>
                </a:moveTo>
                <a:lnTo>
                  <a:pt x="2923510" y="0"/>
                </a:lnTo>
                <a:lnTo>
                  <a:pt x="2923510" y="3412871"/>
                </a:lnTo>
                <a:lnTo>
                  <a:pt x="0" y="34128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02" r="0" b="-1791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69784" y="8776581"/>
            <a:ext cx="2854544" cy="478543"/>
          </a:xfrm>
          <a:custGeom>
            <a:avLst/>
            <a:gdLst/>
            <a:ahLst/>
            <a:cxnLst/>
            <a:rect r="r" b="b" t="t" l="l"/>
            <a:pathLst>
              <a:path h="478543" w="2854544">
                <a:moveTo>
                  <a:pt x="0" y="0"/>
                </a:moveTo>
                <a:lnTo>
                  <a:pt x="2854544" y="0"/>
                </a:lnTo>
                <a:lnTo>
                  <a:pt x="2854544" y="478543"/>
                </a:lnTo>
                <a:lnTo>
                  <a:pt x="0" y="478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53104" r="-2416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050723" y="7080090"/>
            <a:ext cx="426095" cy="1085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1"/>
              </a:lnSpc>
              <a:spcBef>
                <a:spcPct val="0"/>
              </a:spcBef>
            </a:pPr>
            <a:r>
              <a:rPr lang="en-US" sz="6001" spc="-18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+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67483" y="9417049"/>
            <a:ext cx="1489472" cy="447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495" spc="-74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음성 데이터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09841" y="9417049"/>
            <a:ext cx="1771501" cy="447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495" spc="-74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텍스트 데이터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511984" y="9603453"/>
            <a:ext cx="429816" cy="34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1995" spc="-59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- 4 -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35655" y="-2097858"/>
            <a:ext cx="14482716" cy="14482716"/>
          </a:xfrm>
          <a:custGeom>
            <a:avLst/>
            <a:gdLst/>
            <a:ahLst/>
            <a:cxnLst/>
            <a:rect r="r" b="b" t="t" l="l"/>
            <a:pathLst>
              <a:path h="14482716" w="14482716">
                <a:moveTo>
                  <a:pt x="0" y="0"/>
                </a:moveTo>
                <a:lnTo>
                  <a:pt x="14482717" y="0"/>
                </a:lnTo>
                <a:lnTo>
                  <a:pt x="14482717" y="14482716"/>
                </a:lnTo>
                <a:lnTo>
                  <a:pt x="0" y="14482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36292"/>
            <a:ext cx="2502527" cy="2502527"/>
          </a:xfrm>
          <a:custGeom>
            <a:avLst/>
            <a:gdLst/>
            <a:ahLst/>
            <a:cxnLst/>
            <a:rect r="r" b="b" t="t" l="l"/>
            <a:pathLst>
              <a:path h="2502527" w="2502527">
                <a:moveTo>
                  <a:pt x="0" y="0"/>
                </a:moveTo>
                <a:lnTo>
                  <a:pt x="2502527" y="0"/>
                </a:lnTo>
                <a:lnTo>
                  <a:pt x="2502527" y="2502527"/>
                </a:lnTo>
                <a:lnTo>
                  <a:pt x="0" y="2502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4761752" y="1074277"/>
            <a:ext cx="12609238" cy="2021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925065" y="4804204"/>
            <a:ext cx="8077270" cy="5143500"/>
          </a:xfrm>
          <a:custGeom>
            <a:avLst/>
            <a:gdLst/>
            <a:ahLst/>
            <a:cxnLst/>
            <a:rect r="r" b="b" t="t" l="l"/>
            <a:pathLst>
              <a:path h="5143500" w="8077270">
                <a:moveTo>
                  <a:pt x="0" y="0"/>
                </a:moveTo>
                <a:lnTo>
                  <a:pt x="8077270" y="0"/>
                </a:lnTo>
                <a:lnTo>
                  <a:pt x="807727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592944" y="5041275"/>
            <a:ext cx="4178549" cy="4702123"/>
            <a:chOff x="0" y="0"/>
            <a:chExt cx="1253074" cy="14100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3074" cy="1410085"/>
            </a:xfrm>
            <a:custGeom>
              <a:avLst/>
              <a:gdLst/>
              <a:ahLst/>
              <a:cxnLst/>
              <a:rect r="r" b="b" t="t" l="l"/>
              <a:pathLst>
                <a:path h="1410085" w="1253074">
                  <a:moveTo>
                    <a:pt x="0" y="0"/>
                  </a:moveTo>
                  <a:lnTo>
                    <a:pt x="1253074" y="0"/>
                  </a:lnTo>
                  <a:lnTo>
                    <a:pt x="1253074" y="1410085"/>
                  </a:lnTo>
                  <a:lnTo>
                    <a:pt x="0" y="1410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253074" cy="1476760"/>
            </a:xfrm>
            <a:prstGeom prst="rect">
              <a:avLst/>
            </a:prstGeom>
          </p:spPr>
          <p:txBody>
            <a:bodyPr anchor="ctr" rtlCol="false" tIns="44616" lIns="44616" bIns="44616" rIns="44616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97103" y="1564472"/>
            <a:ext cx="8903284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2.2 데이터 전처리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7103" y="795626"/>
            <a:ext cx="170780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3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데이터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7103" y="2226480"/>
            <a:ext cx="17090897" cy="270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78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감정 레이블 전처리</a:t>
            </a:r>
          </a:p>
          <a:p>
            <a:pPr algn="l" marL="561345" indent="-280673" lvl="1">
              <a:lnSpc>
                <a:spcPts val="3640"/>
              </a:lnSpc>
              <a:buFont typeface="Arial"/>
              <a:buChar char="•"/>
            </a:pPr>
            <a:r>
              <a:rPr lang="en-US" sz="2600" spc="-78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1번~5번 감정 label과 감정 세기를 곱한 후 더하여 </a:t>
            </a:r>
            <a:r>
              <a:rPr lang="en-US" sz="2600" spc="-78" u="sng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가장 감정 세기가 큰 감정 label</a:t>
            </a:r>
            <a:r>
              <a:rPr lang="en-US" sz="2600" spc="-78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을 감정 label로 설정</a:t>
            </a:r>
          </a:p>
          <a:p>
            <a:pPr algn="l" marL="561345" indent="-280673" lvl="1">
              <a:lnSpc>
                <a:spcPts val="3640"/>
              </a:lnSpc>
              <a:buFont typeface="Arial"/>
              <a:buChar char="•"/>
            </a:pPr>
            <a:r>
              <a:rPr lang="en-US" sz="2600" spc="-78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감정 세기가 동일할 경우, 5개의 감정 중에서 가장 많이 등장한 감정에 우선순위를 부여하여 결정</a:t>
            </a:r>
          </a:p>
          <a:p>
            <a:pPr algn="l" marL="561345" indent="-280673" lvl="1">
              <a:lnSpc>
                <a:spcPts val="3640"/>
              </a:lnSpc>
              <a:buFont typeface="Arial"/>
              <a:buChar char="•"/>
            </a:pPr>
            <a:r>
              <a:rPr lang="en-US" sz="2600" spc="-78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전체 7가지 감정 중 인간이 선천적으로 느끼는 기본 정서를 가장 뚜렷하게 나타내는</a:t>
            </a:r>
            <a:r>
              <a:rPr lang="en-US" sz="2600" spc="-78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600" spc="-78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4개의 감정(</a:t>
            </a:r>
            <a:r>
              <a:rPr lang="en-US" sz="2600" spc="-78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sadness, happiness, neutral, angry</a:t>
            </a:r>
            <a:r>
              <a:rPr lang="en-US" sz="2600" spc="-78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)만 사용 </a:t>
            </a:r>
          </a:p>
          <a:p>
            <a:pPr algn="l">
              <a:lnSpc>
                <a:spcPts val="350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11001" y="5259875"/>
            <a:ext cx="9068717" cy="4232158"/>
          </a:xfrm>
          <a:custGeom>
            <a:avLst/>
            <a:gdLst/>
            <a:ahLst/>
            <a:cxnLst/>
            <a:rect r="r" b="b" t="t" l="l"/>
            <a:pathLst>
              <a:path h="4232158" w="9068717">
                <a:moveTo>
                  <a:pt x="0" y="0"/>
                </a:moveTo>
                <a:lnTo>
                  <a:pt x="9068716" y="0"/>
                </a:lnTo>
                <a:lnTo>
                  <a:pt x="9068716" y="4232157"/>
                </a:lnTo>
                <a:lnTo>
                  <a:pt x="0" y="4232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836" t="0" r="-257" b="-60454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11001" y="5332370"/>
            <a:ext cx="9068717" cy="352816"/>
            <a:chOff x="0" y="0"/>
            <a:chExt cx="2719550" cy="1058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19550" cy="105803"/>
            </a:xfrm>
            <a:custGeom>
              <a:avLst/>
              <a:gdLst/>
              <a:ahLst/>
              <a:cxnLst/>
              <a:rect r="r" b="b" t="t" l="l"/>
              <a:pathLst>
                <a:path h="105803" w="2719550">
                  <a:moveTo>
                    <a:pt x="0" y="0"/>
                  </a:moveTo>
                  <a:lnTo>
                    <a:pt x="2719550" y="0"/>
                  </a:lnTo>
                  <a:lnTo>
                    <a:pt x="2719550" y="105803"/>
                  </a:lnTo>
                  <a:lnTo>
                    <a:pt x="0" y="1058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>
                  <a:alpha val="91765"/>
                </a:srgbClr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2719550" cy="172478"/>
            </a:xfrm>
            <a:prstGeom prst="rect">
              <a:avLst/>
            </a:prstGeom>
          </p:spPr>
          <p:txBody>
            <a:bodyPr anchor="ctr" rtlCol="false" tIns="44616" lIns="44616" bIns="44616" rIns="44616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511984" y="9603453"/>
            <a:ext cx="429816" cy="34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1995" spc="-59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- 5 -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225680"/>
            <a:ext cx="18288000" cy="8061320"/>
            <a:chOff x="0" y="0"/>
            <a:chExt cx="4816593" cy="21231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123146"/>
            </a:xfrm>
            <a:custGeom>
              <a:avLst/>
              <a:gdLst/>
              <a:ahLst/>
              <a:cxnLst/>
              <a:rect r="r" b="b" t="t" l="l"/>
              <a:pathLst>
                <a:path h="212314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23146"/>
                  </a:lnTo>
                  <a:lnTo>
                    <a:pt x="0" y="212314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61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4761752" y="1074277"/>
            <a:ext cx="12609238" cy="2021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313561" y="3575740"/>
            <a:ext cx="1340231" cy="903193"/>
            <a:chOff x="0" y="0"/>
            <a:chExt cx="362524" cy="2443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2524" cy="244308"/>
            </a:xfrm>
            <a:custGeom>
              <a:avLst/>
              <a:gdLst/>
              <a:ahLst/>
              <a:cxnLst/>
              <a:rect r="r" b="b" t="t" l="l"/>
              <a:pathLst>
                <a:path h="244308" w="362524">
                  <a:moveTo>
                    <a:pt x="0" y="0"/>
                  </a:moveTo>
                  <a:lnTo>
                    <a:pt x="362524" y="0"/>
                  </a:lnTo>
                  <a:lnTo>
                    <a:pt x="362524" y="244308"/>
                  </a:lnTo>
                  <a:lnTo>
                    <a:pt x="0" y="244308"/>
                  </a:lnTo>
                  <a:close/>
                </a:path>
              </a:pathLst>
            </a:custGeom>
            <a:solidFill>
              <a:srgbClr val="D1E67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62524" cy="301458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000"/>
                </a:lnSpc>
              </a:pPr>
              <a:r>
                <a:rPr lang="en-US" sz="2000" spc="-60">
                  <a:solidFill>
                    <a:srgbClr val="0F148D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Text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178" y="3575740"/>
            <a:ext cx="1552293" cy="892557"/>
            <a:chOff x="0" y="0"/>
            <a:chExt cx="419885" cy="2414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9885" cy="241431"/>
            </a:xfrm>
            <a:custGeom>
              <a:avLst/>
              <a:gdLst/>
              <a:ahLst/>
              <a:cxnLst/>
              <a:rect r="r" b="b" t="t" l="l"/>
              <a:pathLst>
                <a:path h="241431" w="419885">
                  <a:moveTo>
                    <a:pt x="0" y="0"/>
                  </a:moveTo>
                  <a:lnTo>
                    <a:pt x="419885" y="0"/>
                  </a:lnTo>
                  <a:lnTo>
                    <a:pt x="419885" y="241431"/>
                  </a:lnTo>
                  <a:lnTo>
                    <a:pt x="0" y="241431"/>
                  </a:lnTo>
                  <a:close/>
                </a:path>
              </a:pathLst>
            </a:custGeom>
            <a:solidFill>
              <a:srgbClr val="EEF2F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19885" cy="298581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000"/>
                </a:lnSpc>
              </a:pPr>
              <a:r>
                <a:rPr lang="en-US" sz="2000" spc="-60">
                  <a:solidFill>
                    <a:srgbClr val="0F148D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model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63697" y="3154316"/>
            <a:ext cx="468230" cy="461323"/>
            <a:chOff x="0" y="0"/>
            <a:chExt cx="126653" cy="1247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D9D9D9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663697" y="3576472"/>
            <a:ext cx="468230" cy="461323"/>
            <a:chOff x="0" y="0"/>
            <a:chExt cx="126653" cy="1247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663697" y="4002898"/>
            <a:ext cx="468230" cy="461323"/>
            <a:chOff x="0" y="0"/>
            <a:chExt cx="126653" cy="12478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A6A6A6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663697" y="4430235"/>
            <a:ext cx="468230" cy="461323"/>
            <a:chOff x="0" y="0"/>
            <a:chExt cx="126653" cy="12478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737373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>
            <a:off x="4925665" y="4034161"/>
            <a:ext cx="647352" cy="0"/>
          </a:xfrm>
          <a:prstGeom prst="line">
            <a:avLst/>
          </a:prstGeom>
          <a:ln cap="flat" w="38100">
            <a:solidFill>
              <a:srgbClr val="0F148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flipV="true">
            <a:off x="2653792" y="4022019"/>
            <a:ext cx="694386" cy="5318"/>
          </a:xfrm>
          <a:prstGeom prst="line">
            <a:avLst/>
          </a:prstGeom>
          <a:ln cap="flat" w="38100">
            <a:solidFill>
              <a:srgbClr val="0F148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7687123" y="3575740"/>
            <a:ext cx="1340231" cy="903193"/>
            <a:chOff x="0" y="0"/>
            <a:chExt cx="362524" cy="24430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62524" cy="244308"/>
            </a:xfrm>
            <a:custGeom>
              <a:avLst/>
              <a:gdLst/>
              <a:ahLst/>
              <a:cxnLst/>
              <a:rect r="r" b="b" t="t" l="l"/>
              <a:pathLst>
                <a:path h="244308" w="362524">
                  <a:moveTo>
                    <a:pt x="0" y="0"/>
                  </a:moveTo>
                  <a:lnTo>
                    <a:pt x="362524" y="0"/>
                  </a:lnTo>
                  <a:lnTo>
                    <a:pt x="362524" y="244308"/>
                  </a:lnTo>
                  <a:lnTo>
                    <a:pt x="0" y="244308"/>
                  </a:lnTo>
                  <a:close/>
                </a:path>
              </a:pathLst>
            </a:custGeom>
            <a:solidFill>
              <a:srgbClr val="F59F51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362524" cy="301458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000"/>
                </a:lnSpc>
              </a:pPr>
              <a:r>
                <a:rPr lang="en-US" sz="2000" spc="-60">
                  <a:solidFill>
                    <a:srgbClr val="0F148D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Audio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721740" y="3575740"/>
            <a:ext cx="1552293" cy="892557"/>
            <a:chOff x="0" y="0"/>
            <a:chExt cx="419885" cy="24143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19885" cy="241431"/>
            </a:xfrm>
            <a:custGeom>
              <a:avLst/>
              <a:gdLst/>
              <a:ahLst/>
              <a:cxnLst/>
              <a:rect r="r" b="b" t="t" l="l"/>
              <a:pathLst>
                <a:path h="241431" w="419885">
                  <a:moveTo>
                    <a:pt x="0" y="0"/>
                  </a:moveTo>
                  <a:lnTo>
                    <a:pt x="419885" y="0"/>
                  </a:lnTo>
                  <a:lnTo>
                    <a:pt x="419885" y="241431"/>
                  </a:lnTo>
                  <a:lnTo>
                    <a:pt x="0" y="241431"/>
                  </a:lnTo>
                  <a:close/>
                </a:path>
              </a:pathLst>
            </a:custGeom>
            <a:solidFill>
              <a:srgbClr val="EEF2F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419885" cy="298581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000"/>
                </a:lnSpc>
              </a:pPr>
              <a:r>
                <a:rPr lang="en-US" sz="2000" spc="-60">
                  <a:solidFill>
                    <a:srgbClr val="0F148D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model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037259" y="3154316"/>
            <a:ext cx="468230" cy="461323"/>
            <a:chOff x="0" y="0"/>
            <a:chExt cx="126653" cy="12478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D9D9D9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037259" y="3576472"/>
            <a:ext cx="468230" cy="461323"/>
            <a:chOff x="0" y="0"/>
            <a:chExt cx="126653" cy="12478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037259" y="4420710"/>
            <a:ext cx="468230" cy="461323"/>
            <a:chOff x="0" y="0"/>
            <a:chExt cx="126653" cy="12478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A6A6A6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037259" y="3997449"/>
            <a:ext cx="468230" cy="461323"/>
            <a:chOff x="0" y="0"/>
            <a:chExt cx="126653" cy="12478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737373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sp>
        <p:nvSpPr>
          <p:cNvPr name="AutoShape 44" id="44"/>
          <p:cNvSpPr/>
          <p:nvPr/>
        </p:nvSpPr>
        <p:spPr>
          <a:xfrm>
            <a:off x="11299227" y="4034161"/>
            <a:ext cx="647352" cy="0"/>
          </a:xfrm>
          <a:prstGeom prst="line">
            <a:avLst/>
          </a:prstGeom>
          <a:ln cap="flat" w="38100">
            <a:solidFill>
              <a:srgbClr val="0F148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5" id="45"/>
          <p:cNvSpPr/>
          <p:nvPr/>
        </p:nvSpPr>
        <p:spPr>
          <a:xfrm flipV="true">
            <a:off x="9027354" y="4022019"/>
            <a:ext cx="694386" cy="5318"/>
          </a:xfrm>
          <a:prstGeom prst="line">
            <a:avLst/>
          </a:prstGeom>
          <a:ln cap="flat" w="38100">
            <a:solidFill>
              <a:srgbClr val="0F148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6" id="46"/>
          <p:cNvGrpSpPr/>
          <p:nvPr/>
        </p:nvGrpSpPr>
        <p:grpSpPr>
          <a:xfrm rot="0">
            <a:off x="1009650" y="2674940"/>
            <a:ext cx="5786328" cy="3086100"/>
            <a:chOff x="0" y="0"/>
            <a:chExt cx="1523971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523971" cy="812800"/>
            </a:xfrm>
            <a:custGeom>
              <a:avLst/>
              <a:gdLst/>
              <a:ahLst/>
              <a:cxnLst/>
              <a:rect r="r" b="b" t="t" l="l"/>
              <a:pathLst>
                <a:path h="812800" w="1523971">
                  <a:moveTo>
                    <a:pt x="0" y="0"/>
                  </a:moveTo>
                  <a:lnTo>
                    <a:pt x="1523971" y="0"/>
                  </a:lnTo>
                  <a:lnTo>
                    <a:pt x="152397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66675"/>
              <a:ext cx="1523971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197103" y="795626"/>
            <a:ext cx="225578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3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모델 설명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97103" y="1564472"/>
            <a:ext cx="8903284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3.1 전체 파이프라인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7511984" y="9603453"/>
            <a:ext cx="429816" cy="34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1995" spc="-59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- 6 -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234545" y="4972050"/>
            <a:ext cx="132653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-60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text output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316122" y="4972050"/>
            <a:ext cx="191050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-60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audio output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7403236" y="2674940"/>
            <a:ext cx="5762872" cy="3086100"/>
            <a:chOff x="0" y="0"/>
            <a:chExt cx="1517794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517794" cy="812800"/>
            </a:xfrm>
            <a:custGeom>
              <a:avLst/>
              <a:gdLst/>
              <a:ahLst/>
              <a:cxnLst/>
              <a:rect r="r" b="b" t="t" l="l"/>
              <a:pathLst>
                <a:path h="812800" w="1517794">
                  <a:moveTo>
                    <a:pt x="0" y="0"/>
                  </a:moveTo>
                  <a:lnTo>
                    <a:pt x="1517794" y="0"/>
                  </a:lnTo>
                  <a:lnTo>
                    <a:pt x="151779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66675"/>
              <a:ext cx="1517794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0931943" y="6965569"/>
            <a:ext cx="468230" cy="461323"/>
            <a:chOff x="0" y="0"/>
            <a:chExt cx="126653" cy="124785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D9D9D9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0931943" y="7387724"/>
            <a:ext cx="468230" cy="461323"/>
            <a:chOff x="0" y="0"/>
            <a:chExt cx="126653" cy="124785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0931943" y="7814151"/>
            <a:ext cx="468230" cy="461323"/>
            <a:chOff x="0" y="0"/>
            <a:chExt cx="126653" cy="124785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A6A6A6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0931943" y="8241488"/>
            <a:ext cx="468230" cy="461323"/>
            <a:chOff x="0" y="0"/>
            <a:chExt cx="126653" cy="124785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737373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68" id="68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sp>
        <p:nvSpPr>
          <p:cNvPr name="TextBox 69" id="69"/>
          <p:cNvSpPr txBox="true"/>
          <p:nvPr/>
        </p:nvSpPr>
        <p:spPr>
          <a:xfrm rot="0">
            <a:off x="10502790" y="8783303"/>
            <a:ext cx="132653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-60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text output</a:t>
            </a:r>
          </a:p>
        </p:txBody>
      </p:sp>
      <p:grpSp>
        <p:nvGrpSpPr>
          <p:cNvPr name="Group 70" id="70"/>
          <p:cNvGrpSpPr/>
          <p:nvPr/>
        </p:nvGrpSpPr>
        <p:grpSpPr>
          <a:xfrm rot="0">
            <a:off x="12579038" y="6965569"/>
            <a:ext cx="468230" cy="461323"/>
            <a:chOff x="0" y="0"/>
            <a:chExt cx="126653" cy="124785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D9D9D9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72" id="72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12579038" y="7387724"/>
            <a:ext cx="468230" cy="461323"/>
            <a:chOff x="0" y="0"/>
            <a:chExt cx="126653" cy="124785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75" id="75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12579038" y="8231963"/>
            <a:ext cx="468230" cy="461323"/>
            <a:chOff x="0" y="0"/>
            <a:chExt cx="126653" cy="124785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A6A6A6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78" id="78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12579038" y="7808702"/>
            <a:ext cx="468230" cy="461323"/>
            <a:chOff x="0" y="0"/>
            <a:chExt cx="126653" cy="124785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737373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81" id="81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sp>
        <p:nvSpPr>
          <p:cNvPr name="TextBox 82" id="82"/>
          <p:cNvSpPr txBox="true"/>
          <p:nvPr/>
        </p:nvSpPr>
        <p:spPr>
          <a:xfrm rot="0">
            <a:off x="11857900" y="8783303"/>
            <a:ext cx="191050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-60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audio output</a:t>
            </a:r>
          </a:p>
        </p:txBody>
      </p:sp>
      <p:grpSp>
        <p:nvGrpSpPr>
          <p:cNvPr name="Group 83" id="83"/>
          <p:cNvGrpSpPr/>
          <p:nvPr/>
        </p:nvGrpSpPr>
        <p:grpSpPr>
          <a:xfrm rot="0">
            <a:off x="14255658" y="8243561"/>
            <a:ext cx="468230" cy="461323"/>
            <a:chOff x="0" y="0"/>
            <a:chExt cx="126653" cy="124785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D9D9D9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85" id="85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14255658" y="7388792"/>
            <a:ext cx="468230" cy="461323"/>
            <a:chOff x="0" y="0"/>
            <a:chExt cx="126653" cy="124785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88" id="88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89" id="89"/>
          <p:cNvGrpSpPr/>
          <p:nvPr/>
        </p:nvGrpSpPr>
        <p:grpSpPr>
          <a:xfrm rot="0">
            <a:off x="14255658" y="7815219"/>
            <a:ext cx="468230" cy="461323"/>
            <a:chOff x="0" y="0"/>
            <a:chExt cx="126653" cy="124785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A6A6A6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91" id="91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92" id="92"/>
          <p:cNvGrpSpPr/>
          <p:nvPr/>
        </p:nvGrpSpPr>
        <p:grpSpPr>
          <a:xfrm rot="0">
            <a:off x="14255658" y="6965569"/>
            <a:ext cx="468230" cy="461323"/>
            <a:chOff x="0" y="0"/>
            <a:chExt cx="126653" cy="124785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737373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94" id="94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sp>
        <p:nvSpPr>
          <p:cNvPr name="TextBox 95" id="95"/>
          <p:cNvSpPr txBox="true"/>
          <p:nvPr/>
        </p:nvSpPr>
        <p:spPr>
          <a:xfrm rot="0">
            <a:off x="13399166" y="8784291"/>
            <a:ext cx="218121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-60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multi modal output</a:t>
            </a:r>
          </a:p>
        </p:txBody>
      </p:sp>
      <p:grpSp>
        <p:nvGrpSpPr>
          <p:cNvPr name="Group 96" id="96"/>
          <p:cNvGrpSpPr/>
          <p:nvPr/>
        </p:nvGrpSpPr>
        <p:grpSpPr>
          <a:xfrm rot="0">
            <a:off x="10264260" y="6161090"/>
            <a:ext cx="5154935" cy="3630270"/>
            <a:chOff x="0" y="0"/>
            <a:chExt cx="1357678" cy="956120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0" y="0"/>
              <a:ext cx="1357678" cy="956120"/>
            </a:xfrm>
            <a:custGeom>
              <a:avLst/>
              <a:gdLst/>
              <a:ahLst/>
              <a:cxnLst/>
              <a:rect r="r" b="b" t="t" l="l"/>
              <a:pathLst>
                <a:path h="956120" w="1357678">
                  <a:moveTo>
                    <a:pt x="0" y="0"/>
                  </a:moveTo>
                  <a:lnTo>
                    <a:pt x="1357678" y="0"/>
                  </a:lnTo>
                  <a:lnTo>
                    <a:pt x="1357678" y="956120"/>
                  </a:lnTo>
                  <a:lnTo>
                    <a:pt x="0" y="956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8" id="98"/>
            <p:cNvSpPr txBox="true"/>
            <p:nvPr/>
          </p:nvSpPr>
          <p:spPr>
            <a:xfrm>
              <a:off x="0" y="-66675"/>
              <a:ext cx="1357678" cy="1022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sp>
        <p:nvSpPr>
          <p:cNvPr name="TextBox 99" id="99"/>
          <p:cNvSpPr txBox="true"/>
          <p:nvPr/>
        </p:nvSpPr>
        <p:spPr>
          <a:xfrm rot="0">
            <a:off x="12072631" y="6328955"/>
            <a:ext cx="132653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-60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Ensemble</a:t>
            </a:r>
          </a:p>
        </p:txBody>
      </p:sp>
      <p:sp>
        <p:nvSpPr>
          <p:cNvPr name="AutoShape 100" id="100"/>
          <p:cNvSpPr/>
          <p:nvPr/>
        </p:nvSpPr>
        <p:spPr>
          <a:xfrm flipV="true">
            <a:off x="15502803" y="7976970"/>
            <a:ext cx="694386" cy="5318"/>
          </a:xfrm>
          <a:prstGeom prst="line">
            <a:avLst/>
          </a:prstGeom>
          <a:ln cap="flat" w="38100">
            <a:solidFill>
              <a:srgbClr val="0F148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1" id="101"/>
          <p:cNvGrpSpPr/>
          <p:nvPr/>
        </p:nvGrpSpPr>
        <p:grpSpPr>
          <a:xfrm rot="0">
            <a:off x="16568810" y="7496794"/>
            <a:ext cx="468230" cy="461323"/>
            <a:chOff x="0" y="0"/>
            <a:chExt cx="126653" cy="124785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D9D9D9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103" id="103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sp>
        <p:nvSpPr>
          <p:cNvPr name="TextBox 104" id="104"/>
          <p:cNvSpPr txBox="true"/>
          <p:nvPr/>
        </p:nvSpPr>
        <p:spPr>
          <a:xfrm rot="0">
            <a:off x="15712318" y="8055319"/>
            <a:ext cx="218121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-60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emotion prediction</a:t>
            </a:r>
          </a:p>
        </p:txBody>
      </p:sp>
      <p:sp>
        <p:nvSpPr>
          <p:cNvPr name="AutoShape 105" id="105"/>
          <p:cNvSpPr/>
          <p:nvPr/>
        </p:nvSpPr>
        <p:spPr>
          <a:xfrm flipV="true">
            <a:off x="3778155" y="7796062"/>
            <a:ext cx="644662" cy="0"/>
          </a:xfrm>
          <a:prstGeom prst="line">
            <a:avLst/>
          </a:prstGeom>
          <a:ln cap="flat" w="38100">
            <a:solidFill>
              <a:srgbClr val="0F148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6" id="106"/>
          <p:cNvSpPr/>
          <p:nvPr/>
        </p:nvSpPr>
        <p:spPr>
          <a:xfrm flipH="true">
            <a:off x="3778155" y="7287948"/>
            <a:ext cx="0" cy="1109897"/>
          </a:xfrm>
          <a:prstGeom prst="line">
            <a:avLst/>
          </a:prstGeom>
          <a:ln cap="flat" w="38100">
            <a:solidFill>
              <a:srgbClr val="0F148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7" id="107"/>
          <p:cNvGrpSpPr/>
          <p:nvPr/>
        </p:nvGrpSpPr>
        <p:grpSpPr>
          <a:xfrm rot="0">
            <a:off x="1398259" y="6881280"/>
            <a:ext cx="1713145" cy="851435"/>
            <a:chOff x="0" y="0"/>
            <a:chExt cx="463395" cy="230308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0" y="0"/>
              <a:ext cx="463395" cy="230308"/>
            </a:xfrm>
            <a:custGeom>
              <a:avLst/>
              <a:gdLst/>
              <a:ahLst/>
              <a:cxnLst/>
              <a:rect r="r" b="b" t="t" l="l"/>
              <a:pathLst>
                <a:path h="230308" w="463395">
                  <a:moveTo>
                    <a:pt x="0" y="0"/>
                  </a:moveTo>
                  <a:lnTo>
                    <a:pt x="463395" y="0"/>
                  </a:lnTo>
                  <a:lnTo>
                    <a:pt x="463395" y="230308"/>
                  </a:lnTo>
                  <a:lnTo>
                    <a:pt x="0" y="230308"/>
                  </a:lnTo>
                  <a:close/>
                </a:path>
              </a:pathLst>
            </a:custGeom>
            <a:solidFill>
              <a:srgbClr val="D1E676"/>
            </a:solidFill>
          </p:spPr>
        </p:sp>
        <p:sp>
          <p:nvSpPr>
            <p:cNvPr name="TextBox 109" id="109"/>
            <p:cNvSpPr txBox="true"/>
            <p:nvPr/>
          </p:nvSpPr>
          <p:spPr>
            <a:xfrm>
              <a:off x="0" y="-57150"/>
              <a:ext cx="463395" cy="287458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000"/>
                </a:lnSpc>
              </a:pPr>
              <a:r>
                <a:rPr lang="en-US" sz="2000" spc="-60">
                  <a:solidFill>
                    <a:srgbClr val="0F148D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Text</a:t>
              </a:r>
            </a:p>
          </p:txBody>
        </p:sp>
      </p:grpSp>
      <p:grpSp>
        <p:nvGrpSpPr>
          <p:cNvPr name="Group 110" id="110"/>
          <p:cNvGrpSpPr/>
          <p:nvPr/>
        </p:nvGrpSpPr>
        <p:grpSpPr>
          <a:xfrm rot="0">
            <a:off x="1387340" y="7953392"/>
            <a:ext cx="1713145" cy="851435"/>
            <a:chOff x="0" y="0"/>
            <a:chExt cx="463395" cy="230308"/>
          </a:xfrm>
        </p:grpSpPr>
        <p:sp>
          <p:nvSpPr>
            <p:cNvPr name="Freeform 111" id="111"/>
            <p:cNvSpPr/>
            <p:nvPr/>
          </p:nvSpPr>
          <p:spPr>
            <a:xfrm flipH="false" flipV="false" rot="0">
              <a:off x="0" y="0"/>
              <a:ext cx="463395" cy="230308"/>
            </a:xfrm>
            <a:custGeom>
              <a:avLst/>
              <a:gdLst/>
              <a:ahLst/>
              <a:cxnLst/>
              <a:rect r="r" b="b" t="t" l="l"/>
              <a:pathLst>
                <a:path h="230308" w="463395">
                  <a:moveTo>
                    <a:pt x="0" y="0"/>
                  </a:moveTo>
                  <a:lnTo>
                    <a:pt x="463395" y="0"/>
                  </a:lnTo>
                  <a:lnTo>
                    <a:pt x="463395" y="230308"/>
                  </a:lnTo>
                  <a:lnTo>
                    <a:pt x="0" y="230308"/>
                  </a:lnTo>
                  <a:close/>
                </a:path>
              </a:pathLst>
            </a:custGeom>
            <a:solidFill>
              <a:srgbClr val="F59F51"/>
            </a:solidFill>
          </p:spPr>
        </p:sp>
        <p:sp>
          <p:nvSpPr>
            <p:cNvPr name="TextBox 112" id="112"/>
            <p:cNvSpPr txBox="true"/>
            <p:nvPr/>
          </p:nvSpPr>
          <p:spPr>
            <a:xfrm>
              <a:off x="0" y="-57150"/>
              <a:ext cx="463395" cy="287458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000"/>
                </a:lnSpc>
              </a:pPr>
              <a:r>
                <a:rPr lang="en-US" sz="2000" spc="-60">
                  <a:solidFill>
                    <a:srgbClr val="0F148D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Audio</a:t>
              </a:r>
            </a:p>
          </p:txBody>
        </p:sp>
      </p:grpSp>
      <p:sp>
        <p:nvSpPr>
          <p:cNvPr name="AutoShape 113" id="113"/>
          <p:cNvSpPr/>
          <p:nvPr/>
        </p:nvSpPr>
        <p:spPr>
          <a:xfrm>
            <a:off x="3111405" y="7306998"/>
            <a:ext cx="666750" cy="0"/>
          </a:xfrm>
          <a:prstGeom prst="line">
            <a:avLst/>
          </a:prstGeom>
          <a:ln cap="flat" w="38100">
            <a:solidFill>
              <a:srgbClr val="0F14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4" id="114"/>
          <p:cNvSpPr/>
          <p:nvPr/>
        </p:nvSpPr>
        <p:spPr>
          <a:xfrm flipV="true">
            <a:off x="3100485" y="8378781"/>
            <a:ext cx="677669" cy="329"/>
          </a:xfrm>
          <a:prstGeom prst="line">
            <a:avLst/>
          </a:prstGeom>
          <a:ln cap="flat" w="38100">
            <a:solidFill>
              <a:srgbClr val="0F14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5" id="115"/>
          <p:cNvSpPr/>
          <p:nvPr/>
        </p:nvSpPr>
        <p:spPr>
          <a:xfrm>
            <a:off x="5205034" y="7799589"/>
            <a:ext cx="643675" cy="0"/>
          </a:xfrm>
          <a:prstGeom prst="line">
            <a:avLst/>
          </a:prstGeom>
          <a:ln cap="flat" w="38100">
            <a:solidFill>
              <a:srgbClr val="0F148D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16" id="116"/>
          <p:cNvGrpSpPr/>
          <p:nvPr/>
        </p:nvGrpSpPr>
        <p:grpSpPr>
          <a:xfrm rot="0">
            <a:off x="5848710" y="7341801"/>
            <a:ext cx="1894537" cy="966102"/>
            <a:chOff x="0" y="0"/>
            <a:chExt cx="512460" cy="261325"/>
          </a:xfrm>
        </p:grpSpPr>
        <p:sp>
          <p:nvSpPr>
            <p:cNvPr name="Freeform 117" id="117"/>
            <p:cNvSpPr/>
            <p:nvPr/>
          </p:nvSpPr>
          <p:spPr>
            <a:xfrm flipH="false" flipV="false" rot="0">
              <a:off x="0" y="0"/>
              <a:ext cx="512460" cy="261325"/>
            </a:xfrm>
            <a:custGeom>
              <a:avLst/>
              <a:gdLst/>
              <a:ahLst/>
              <a:cxnLst/>
              <a:rect r="r" b="b" t="t" l="l"/>
              <a:pathLst>
                <a:path h="261325" w="512460">
                  <a:moveTo>
                    <a:pt x="0" y="0"/>
                  </a:moveTo>
                  <a:lnTo>
                    <a:pt x="512460" y="0"/>
                  </a:lnTo>
                  <a:lnTo>
                    <a:pt x="512460" y="261325"/>
                  </a:lnTo>
                  <a:lnTo>
                    <a:pt x="0" y="261325"/>
                  </a:lnTo>
                  <a:close/>
                </a:path>
              </a:pathLst>
            </a:custGeom>
            <a:solidFill>
              <a:srgbClr val="EEF2F6"/>
            </a:solidFill>
          </p:spPr>
        </p:sp>
        <p:sp>
          <p:nvSpPr>
            <p:cNvPr name="TextBox 118" id="118"/>
            <p:cNvSpPr txBox="true"/>
            <p:nvPr/>
          </p:nvSpPr>
          <p:spPr>
            <a:xfrm>
              <a:off x="0" y="-47625"/>
              <a:ext cx="512460" cy="30895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2993"/>
                </a:lnSpc>
              </a:pPr>
              <a:r>
                <a:rPr lang="en-US" sz="1995" spc="-59">
                  <a:solidFill>
                    <a:srgbClr val="0F148D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model</a:t>
              </a:r>
            </a:p>
          </p:txBody>
        </p:sp>
      </p:grpSp>
      <p:grpSp>
        <p:nvGrpSpPr>
          <p:cNvPr name="Group 119" id="119"/>
          <p:cNvGrpSpPr/>
          <p:nvPr/>
        </p:nvGrpSpPr>
        <p:grpSpPr>
          <a:xfrm rot="0">
            <a:off x="8471754" y="8238335"/>
            <a:ext cx="468230" cy="461323"/>
            <a:chOff x="0" y="0"/>
            <a:chExt cx="126653" cy="124785"/>
          </a:xfrm>
        </p:grpSpPr>
        <p:sp>
          <p:nvSpPr>
            <p:cNvPr name="Freeform 120" id="120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D9D9D9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121" id="121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122" id="122"/>
          <p:cNvGrpSpPr/>
          <p:nvPr/>
        </p:nvGrpSpPr>
        <p:grpSpPr>
          <a:xfrm rot="0">
            <a:off x="8471754" y="7383567"/>
            <a:ext cx="468230" cy="461323"/>
            <a:chOff x="0" y="0"/>
            <a:chExt cx="126653" cy="124785"/>
          </a:xfrm>
        </p:grpSpPr>
        <p:sp>
          <p:nvSpPr>
            <p:cNvPr name="Freeform 123" id="123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124" id="124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125" id="125"/>
          <p:cNvGrpSpPr/>
          <p:nvPr/>
        </p:nvGrpSpPr>
        <p:grpSpPr>
          <a:xfrm rot="0">
            <a:off x="8471754" y="7809993"/>
            <a:ext cx="468230" cy="461323"/>
            <a:chOff x="0" y="0"/>
            <a:chExt cx="126653" cy="124785"/>
          </a:xfrm>
        </p:grpSpPr>
        <p:sp>
          <p:nvSpPr>
            <p:cNvPr name="Freeform 126" id="126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A6A6A6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127" id="127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128" id="128"/>
          <p:cNvGrpSpPr/>
          <p:nvPr/>
        </p:nvGrpSpPr>
        <p:grpSpPr>
          <a:xfrm rot="0">
            <a:off x="8471754" y="6960344"/>
            <a:ext cx="468230" cy="461323"/>
            <a:chOff x="0" y="0"/>
            <a:chExt cx="126653" cy="124785"/>
          </a:xfrm>
        </p:grpSpPr>
        <p:sp>
          <p:nvSpPr>
            <p:cNvPr name="Freeform 129" id="129"/>
            <p:cNvSpPr/>
            <p:nvPr/>
          </p:nvSpPr>
          <p:spPr>
            <a:xfrm flipH="false" flipV="false" rot="0">
              <a:off x="0" y="0"/>
              <a:ext cx="126653" cy="124785"/>
            </a:xfrm>
            <a:custGeom>
              <a:avLst/>
              <a:gdLst/>
              <a:ahLst/>
              <a:cxnLst/>
              <a:rect r="r" b="b" t="t" l="l"/>
              <a:pathLst>
                <a:path h="124785" w="126653">
                  <a:moveTo>
                    <a:pt x="0" y="0"/>
                  </a:moveTo>
                  <a:lnTo>
                    <a:pt x="126653" y="0"/>
                  </a:lnTo>
                  <a:lnTo>
                    <a:pt x="126653" y="124785"/>
                  </a:lnTo>
                  <a:lnTo>
                    <a:pt x="0" y="124785"/>
                  </a:lnTo>
                  <a:close/>
                </a:path>
              </a:pathLst>
            </a:custGeom>
            <a:solidFill>
              <a:srgbClr val="737373"/>
            </a:solidFill>
            <a:ln w="38100" cap="sq">
              <a:solidFill>
                <a:srgbClr val="2C2C2C"/>
              </a:solidFill>
              <a:prstDash val="solid"/>
              <a:miter/>
            </a:ln>
          </p:spPr>
        </p:sp>
        <p:sp>
          <p:nvSpPr>
            <p:cNvPr name="TextBox 130" id="130"/>
            <p:cNvSpPr txBox="true"/>
            <p:nvPr/>
          </p:nvSpPr>
          <p:spPr>
            <a:xfrm>
              <a:off x="0" y="-66675"/>
              <a:ext cx="126653" cy="191460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sp>
        <p:nvSpPr>
          <p:cNvPr name="AutoShape 131" id="131"/>
          <p:cNvSpPr/>
          <p:nvPr/>
        </p:nvSpPr>
        <p:spPr>
          <a:xfrm>
            <a:off x="7771821" y="7846580"/>
            <a:ext cx="647352" cy="0"/>
          </a:xfrm>
          <a:prstGeom prst="line">
            <a:avLst/>
          </a:prstGeom>
          <a:ln cap="flat" w="38100">
            <a:solidFill>
              <a:srgbClr val="0F148D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32" id="132"/>
          <p:cNvGrpSpPr/>
          <p:nvPr/>
        </p:nvGrpSpPr>
        <p:grpSpPr>
          <a:xfrm rot="0">
            <a:off x="4432342" y="6441504"/>
            <a:ext cx="782217" cy="2709116"/>
            <a:chOff x="0" y="0"/>
            <a:chExt cx="579810" cy="2008103"/>
          </a:xfrm>
        </p:grpSpPr>
        <p:sp>
          <p:nvSpPr>
            <p:cNvPr name="Freeform 133" id="133"/>
            <p:cNvSpPr/>
            <p:nvPr/>
          </p:nvSpPr>
          <p:spPr>
            <a:xfrm flipH="false" flipV="false" rot="0">
              <a:off x="0" y="0"/>
              <a:ext cx="579810" cy="2008103"/>
            </a:xfrm>
            <a:custGeom>
              <a:avLst/>
              <a:gdLst/>
              <a:ahLst/>
              <a:cxnLst/>
              <a:rect r="r" b="b" t="t" l="l"/>
              <a:pathLst>
                <a:path h="2008103" w="579810">
                  <a:moveTo>
                    <a:pt x="182846" y="0"/>
                  </a:moveTo>
                  <a:lnTo>
                    <a:pt x="396964" y="0"/>
                  </a:lnTo>
                  <a:cubicBezTo>
                    <a:pt x="445458" y="0"/>
                    <a:pt x="491965" y="19264"/>
                    <a:pt x="526256" y="53554"/>
                  </a:cubicBezTo>
                  <a:cubicBezTo>
                    <a:pt x="560546" y="87845"/>
                    <a:pt x="579810" y="134352"/>
                    <a:pt x="579810" y="182846"/>
                  </a:cubicBezTo>
                  <a:lnTo>
                    <a:pt x="579810" y="1825257"/>
                  </a:lnTo>
                  <a:cubicBezTo>
                    <a:pt x="579810" y="1926240"/>
                    <a:pt x="497947" y="2008103"/>
                    <a:pt x="396964" y="2008103"/>
                  </a:cubicBezTo>
                  <a:lnTo>
                    <a:pt x="182846" y="2008103"/>
                  </a:lnTo>
                  <a:cubicBezTo>
                    <a:pt x="81863" y="2008103"/>
                    <a:pt x="0" y="1926240"/>
                    <a:pt x="0" y="1825257"/>
                  </a:cubicBezTo>
                  <a:lnTo>
                    <a:pt x="0" y="182846"/>
                  </a:lnTo>
                  <a:cubicBezTo>
                    <a:pt x="0" y="81863"/>
                    <a:pt x="81863" y="0"/>
                    <a:pt x="182846" y="0"/>
                  </a:cubicBezTo>
                  <a:close/>
                </a:path>
              </a:pathLst>
            </a:custGeom>
            <a:solidFill>
              <a:srgbClr val="EEF2F6"/>
            </a:solidFill>
          </p:spPr>
        </p:sp>
        <p:sp>
          <p:nvSpPr>
            <p:cNvPr name="TextBox 134" id="134"/>
            <p:cNvSpPr txBox="true"/>
            <p:nvPr/>
          </p:nvSpPr>
          <p:spPr>
            <a:xfrm>
              <a:off x="0" y="-66675"/>
              <a:ext cx="579810" cy="2074778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135" id="135"/>
          <p:cNvGrpSpPr/>
          <p:nvPr/>
        </p:nvGrpSpPr>
        <p:grpSpPr>
          <a:xfrm rot="0">
            <a:off x="4581360" y="6584067"/>
            <a:ext cx="484181" cy="484181"/>
            <a:chOff x="0" y="0"/>
            <a:chExt cx="812800" cy="812800"/>
          </a:xfrm>
        </p:grpSpPr>
        <p:sp>
          <p:nvSpPr>
            <p:cNvPr name="Freeform 136" id="1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E676"/>
            </a:solidFill>
          </p:spPr>
        </p:sp>
        <p:sp>
          <p:nvSpPr>
            <p:cNvPr name="TextBox 137" id="13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138" id="138"/>
          <p:cNvGrpSpPr/>
          <p:nvPr/>
        </p:nvGrpSpPr>
        <p:grpSpPr>
          <a:xfrm rot="0">
            <a:off x="4581360" y="7238968"/>
            <a:ext cx="484181" cy="484181"/>
            <a:chOff x="0" y="0"/>
            <a:chExt cx="812800" cy="812800"/>
          </a:xfrm>
        </p:grpSpPr>
        <p:sp>
          <p:nvSpPr>
            <p:cNvPr name="Freeform 139" id="1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E676"/>
            </a:solidFill>
          </p:spPr>
        </p:sp>
        <p:sp>
          <p:nvSpPr>
            <p:cNvPr name="TextBox 140" id="14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141" id="141"/>
          <p:cNvGrpSpPr/>
          <p:nvPr/>
        </p:nvGrpSpPr>
        <p:grpSpPr>
          <a:xfrm rot="0">
            <a:off x="4581360" y="7894599"/>
            <a:ext cx="484181" cy="484181"/>
            <a:chOff x="0" y="0"/>
            <a:chExt cx="812800" cy="812800"/>
          </a:xfrm>
        </p:grpSpPr>
        <p:sp>
          <p:nvSpPr>
            <p:cNvPr name="Freeform 142" id="1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9F51"/>
            </a:solidFill>
          </p:spPr>
        </p:sp>
        <p:sp>
          <p:nvSpPr>
            <p:cNvPr name="TextBox 143" id="14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grpSp>
        <p:nvGrpSpPr>
          <p:cNvPr name="Group 144" id="144"/>
          <p:cNvGrpSpPr/>
          <p:nvPr/>
        </p:nvGrpSpPr>
        <p:grpSpPr>
          <a:xfrm rot="0">
            <a:off x="4581360" y="8550858"/>
            <a:ext cx="484181" cy="484181"/>
            <a:chOff x="0" y="0"/>
            <a:chExt cx="812800" cy="812800"/>
          </a:xfrm>
        </p:grpSpPr>
        <p:sp>
          <p:nvSpPr>
            <p:cNvPr name="Freeform 145" id="1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9F51"/>
            </a:solidFill>
          </p:spPr>
        </p:sp>
        <p:sp>
          <p:nvSpPr>
            <p:cNvPr name="TextBox 146" id="14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49463" lIns="49463" bIns="49463" rIns="49463"/>
            <a:lstStyle/>
            <a:p>
              <a:pPr algn="ctr">
                <a:lnSpc>
                  <a:spcPts val="3593"/>
                </a:lnSpc>
              </a:pPr>
            </a:p>
          </p:txBody>
        </p:sp>
      </p:grpSp>
      <p:sp>
        <p:nvSpPr>
          <p:cNvPr name="TextBox 147" id="147"/>
          <p:cNvSpPr txBox="true"/>
          <p:nvPr/>
        </p:nvSpPr>
        <p:spPr>
          <a:xfrm rot="0">
            <a:off x="7914198" y="8784291"/>
            <a:ext cx="1583343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-60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multi modal output</a:t>
            </a:r>
          </a:p>
        </p:txBody>
      </p:sp>
      <p:sp>
        <p:nvSpPr>
          <p:cNvPr name="TextBox 148" id="148"/>
          <p:cNvSpPr txBox="true"/>
          <p:nvPr/>
        </p:nvSpPr>
        <p:spPr>
          <a:xfrm rot="0">
            <a:off x="4330393" y="9162537"/>
            <a:ext cx="96706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-60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feature</a:t>
            </a:r>
          </a:p>
        </p:txBody>
      </p:sp>
      <p:grpSp>
        <p:nvGrpSpPr>
          <p:cNvPr name="Group 149" id="149"/>
          <p:cNvGrpSpPr/>
          <p:nvPr/>
        </p:nvGrpSpPr>
        <p:grpSpPr>
          <a:xfrm rot="0">
            <a:off x="1009650" y="6168532"/>
            <a:ext cx="8693040" cy="3630270"/>
            <a:chOff x="0" y="0"/>
            <a:chExt cx="2289525" cy="956120"/>
          </a:xfrm>
        </p:grpSpPr>
        <p:sp>
          <p:nvSpPr>
            <p:cNvPr name="Freeform 150" id="150"/>
            <p:cNvSpPr/>
            <p:nvPr/>
          </p:nvSpPr>
          <p:spPr>
            <a:xfrm flipH="false" flipV="false" rot="0">
              <a:off x="0" y="0"/>
              <a:ext cx="2289525" cy="956120"/>
            </a:xfrm>
            <a:custGeom>
              <a:avLst/>
              <a:gdLst/>
              <a:ahLst/>
              <a:cxnLst/>
              <a:rect r="r" b="b" t="t" l="l"/>
              <a:pathLst>
                <a:path h="956120" w="2289525">
                  <a:moveTo>
                    <a:pt x="0" y="0"/>
                  </a:moveTo>
                  <a:lnTo>
                    <a:pt x="2289525" y="0"/>
                  </a:lnTo>
                  <a:lnTo>
                    <a:pt x="2289525" y="956120"/>
                  </a:lnTo>
                  <a:lnTo>
                    <a:pt x="0" y="956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1" id="151"/>
            <p:cNvSpPr txBox="true"/>
            <p:nvPr/>
          </p:nvSpPr>
          <p:spPr>
            <a:xfrm>
              <a:off x="0" y="-66675"/>
              <a:ext cx="2289525" cy="1022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3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67489" y="-2097858"/>
            <a:ext cx="14482716" cy="14482716"/>
          </a:xfrm>
          <a:custGeom>
            <a:avLst/>
            <a:gdLst/>
            <a:ahLst/>
            <a:cxnLst/>
            <a:rect r="r" b="b" t="t" l="l"/>
            <a:pathLst>
              <a:path h="14482716" w="14482716">
                <a:moveTo>
                  <a:pt x="0" y="0"/>
                </a:moveTo>
                <a:lnTo>
                  <a:pt x="14482717" y="0"/>
                </a:lnTo>
                <a:lnTo>
                  <a:pt x="14482717" y="14482716"/>
                </a:lnTo>
                <a:lnTo>
                  <a:pt x="0" y="14482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761752" y="1074277"/>
            <a:ext cx="12609238" cy="2021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459720" y="4980369"/>
            <a:ext cx="7856730" cy="4791928"/>
          </a:xfrm>
          <a:custGeom>
            <a:avLst/>
            <a:gdLst/>
            <a:ahLst/>
            <a:cxnLst/>
            <a:rect r="r" b="b" t="t" l="l"/>
            <a:pathLst>
              <a:path h="4791928" w="7856730">
                <a:moveTo>
                  <a:pt x="0" y="0"/>
                </a:moveTo>
                <a:lnTo>
                  <a:pt x="7856730" y="0"/>
                </a:lnTo>
                <a:lnTo>
                  <a:pt x="7856730" y="4791928"/>
                </a:lnTo>
                <a:lnTo>
                  <a:pt x="0" y="4791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5" r="-292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7103" y="795626"/>
            <a:ext cx="220875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3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모델 설명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7103" y="1564472"/>
            <a:ext cx="8903284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3.1 멀티모달에서 활용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7103" y="2452558"/>
            <a:ext cx="8903284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3500" spc="-105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MFCC (Mel Frequency Cepstral Coefficients)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7103" y="3154367"/>
            <a:ext cx="12806934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음성 및 오디오 신호 처리에서 대표적으로 사용하는 기술로, 음성데이터를 특징백터화해주는 알고리즘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7578" y="4055515"/>
            <a:ext cx="15764396" cy="293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0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① </a:t>
            </a: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STFT(Short Time Fourier Transform)에 의해 주어진 음성 신호를 작은 프레임 단위로 나누어서 주파수 영역의 데이터로 변환</a:t>
            </a:r>
          </a:p>
          <a:p>
            <a:pPr algn="l">
              <a:lnSpc>
                <a:spcPts val="4790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② Mel Filter Bank로 멜 스펙트럼을 계산</a:t>
            </a:r>
          </a:p>
          <a:p>
            <a:pPr algn="l">
              <a:lnSpc>
                <a:spcPts val="4790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③ 로그 스케일링하고 DCT(Discrete Cosine Transfrom)을 수행</a:t>
            </a:r>
          </a:p>
          <a:p>
            <a:pPr algn="l">
              <a:lnSpc>
                <a:spcPts val="4790"/>
              </a:lnSpc>
            </a:pPr>
          </a:p>
          <a:p>
            <a:pPr algn="l">
              <a:lnSpc>
                <a:spcPts val="4790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=&gt; </a:t>
            </a:r>
            <a:r>
              <a:rPr lang="en-US" sz="2395" spc="-71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이를 이용하여 해당 프레임의 특징을 추출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11984" y="9603453"/>
            <a:ext cx="429816" cy="34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1995" spc="-59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- 7 -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67489" y="-2097858"/>
            <a:ext cx="14482716" cy="14482716"/>
          </a:xfrm>
          <a:custGeom>
            <a:avLst/>
            <a:gdLst/>
            <a:ahLst/>
            <a:cxnLst/>
            <a:rect r="r" b="b" t="t" l="l"/>
            <a:pathLst>
              <a:path h="14482716" w="14482716">
                <a:moveTo>
                  <a:pt x="0" y="0"/>
                </a:moveTo>
                <a:lnTo>
                  <a:pt x="14482717" y="0"/>
                </a:lnTo>
                <a:lnTo>
                  <a:pt x="14482717" y="14482716"/>
                </a:lnTo>
                <a:lnTo>
                  <a:pt x="0" y="14482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761752" y="1074277"/>
            <a:ext cx="12609238" cy="2021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97103" y="5494835"/>
            <a:ext cx="10746042" cy="3733255"/>
          </a:xfrm>
          <a:custGeom>
            <a:avLst/>
            <a:gdLst/>
            <a:ahLst/>
            <a:cxnLst/>
            <a:rect r="r" b="b" t="t" l="l"/>
            <a:pathLst>
              <a:path h="3733255" w="10746042">
                <a:moveTo>
                  <a:pt x="0" y="0"/>
                </a:moveTo>
                <a:lnTo>
                  <a:pt x="10746042" y="0"/>
                </a:lnTo>
                <a:lnTo>
                  <a:pt x="10746042" y="3733255"/>
                </a:lnTo>
                <a:lnTo>
                  <a:pt x="0" y="3733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5" t="-3282" r="-345" b="-52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21040" y="1631147"/>
            <a:ext cx="3863688" cy="3863688"/>
          </a:xfrm>
          <a:custGeom>
            <a:avLst/>
            <a:gdLst/>
            <a:ahLst/>
            <a:cxnLst/>
            <a:rect r="r" b="b" t="t" l="l"/>
            <a:pathLst>
              <a:path h="3863688" w="3863688">
                <a:moveTo>
                  <a:pt x="0" y="0"/>
                </a:moveTo>
                <a:lnTo>
                  <a:pt x="3863687" y="0"/>
                </a:lnTo>
                <a:lnTo>
                  <a:pt x="3863687" y="3863688"/>
                </a:lnTo>
                <a:lnTo>
                  <a:pt x="0" y="3863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0348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7103" y="795626"/>
            <a:ext cx="220875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35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모델 설명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7103" y="1564472"/>
            <a:ext cx="8903284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3.2 오디오 [ResNet (Mel Spectogram)]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7103" y="2278068"/>
            <a:ext cx="8903284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3500" spc="-105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Mel Spectogram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7103" y="3001967"/>
            <a:ext cx="12806934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음향 신호를 분석하는 도구로, 음성이나 음악 등의 오디오 데이터를 시각적으로 표현한 것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7103" y="3672700"/>
            <a:ext cx="8755856" cy="113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0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일반적인 spectogram은 시간에 따른 주파수 성분의 강도를 보여주는데,</a:t>
            </a:r>
          </a:p>
          <a:p>
            <a:pPr algn="l">
              <a:lnSpc>
                <a:spcPts val="4790"/>
              </a:lnSpc>
            </a:pPr>
            <a:r>
              <a:rPr lang="en-US" sz="2395" spc="-71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mel spectogram은 이를 인간의 청각 특성에 맞게 변환한 것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078190" y="5757813"/>
            <a:ext cx="4022680" cy="4022680"/>
          </a:xfrm>
          <a:custGeom>
            <a:avLst/>
            <a:gdLst/>
            <a:ahLst/>
            <a:cxnLst/>
            <a:rect r="r" b="b" t="t" l="l"/>
            <a:pathLst>
              <a:path h="4022680" w="4022680">
                <a:moveTo>
                  <a:pt x="0" y="0"/>
                </a:moveTo>
                <a:lnTo>
                  <a:pt x="4022680" y="0"/>
                </a:lnTo>
                <a:lnTo>
                  <a:pt x="4022680" y="4022680"/>
                </a:lnTo>
                <a:lnTo>
                  <a:pt x="0" y="4022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8537" t="0" r="-494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511984" y="9585144"/>
            <a:ext cx="429816" cy="34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1995" spc="-59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- 8 -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DAGO8cjfdpU</dc:identifier>
  <dcterms:modified xsi:type="dcterms:W3CDTF">2011-08-01T06:04:30Z</dcterms:modified>
  <cp:revision>1</cp:revision>
  <dc:title>BOAZ 분석 23기 미니프로젝트1 2조</dc:title>
</cp:coreProperties>
</file>